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82" r:id="rId2"/>
    <p:sldId id="283" r:id="rId3"/>
    <p:sldId id="287" r:id="rId4"/>
    <p:sldId id="289" r:id="rId5"/>
    <p:sldId id="288" r:id="rId6"/>
    <p:sldId id="290" r:id="rId7"/>
    <p:sldId id="291" r:id="rId8"/>
    <p:sldId id="292" r:id="rId9"/>
    <p:sldId id="296" r:id="rId10"/>
    <p:sldId id="295" r:id="rId11"/>
    <p:sldId id="257" r:id="rId12"/>
    <p:sldId id="281" r:id="rId13"/>
    <p:sldId id="258" r:id="rId14"/>
    <p:sldId id="260" r:id="rId15"/>
    <p:sldId id="266" r:id="rId16"/>
    <p:sldId id="259" r:id="rId17"/>
    <p:sldId id="263" r:id="rId18"/>
    <p:sldId id="265" r:id="rId19"/>
    <p:sldId id="273" r:id="rId20"/>
    <p:sldId id="277" r:id="rId21"/>
    <p:sldId id="261" r:id="rId22"/>
    <p:sldId id="279" r:id="rId23"/>
    <p:sldId id="26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9C"/>
    <a:srgbClr val="C7E5B5"/>
    <a:srgbClr val="CD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422"/>
  </p:normalViewPr>
  <p:slideViewPr>
    <p:cSldViewPr snapToGrid="0">
      <p:cViewPr varScale="1">
        <p:scale>
          <a:sx n="66" d="100"/>
          <a:sy n="66" d="100"/>
        </p:scale>
        <p:origin x="-7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B5F03-271C-CB4B-9797-7BDEFADB19A5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70397-EE4A-E54F-9F20-26E4ADC7F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2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OK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384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927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384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ОК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ОК</a:t>
            </a:r>
          </a:p>
        </p:txBody>
      </p:sp>
    </p:spTree>
    <p:extLst>
      <p:ext uri="{BB962C8B-B14F-4D97-AF65-F5344CB8AC3E}">
        <p14:creationId xmlns:p14="http://schemas.microsoft.com/office/powerpoint/2010/main" val="733354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70397-EE4A-E54F-9F20-26E4ADC7FAE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597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ОК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ОК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124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70397-EE4A-E54F-9F20-26E4ADC7FAE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26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927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59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927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927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927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927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384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384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A9CEF62-940A-F7CF-EDF1-755B63E26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6920D4F-850E-DFF8-FF93-3C6F6E50D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CABAA9F-6187-43B4-6856-A5EC374E3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F65D83-EF47-D3E5-D2A3-DD52FDFB0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1FE546-6F1A-3E7B-1503-63923C6CE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F1B2E-311A-D3FF-448F-77E23183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73C3-A962-DE4C-99D7-E0575A614B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7C9E1-2350-096D-D2FA-65560C53E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96AAE4-3948-2871-F09D-1C0222E55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11BC-D30C-B940-ACF0-5B4B004B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2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87FEE8-DF52-8474-491E-B26BA0181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D34CD2-AB2E-AC21-B16C-65DF00AB1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5B267B-FCC6-A676-A313-25B9C8C53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73C3-A962-DE4C-99D7-E0575A614B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EE3E18-9A0F-5C4E-5A1E-DC85A12E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EA346C-CC19-CE18-D559-30E05D66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11BC-D30C-B940-ACF0-5B4B004B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E861426-342F-9E9E-B7EE-BEFFD6D9D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4C23FE-2344-D630-76D8-A76B06386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21A794-A08B-B412-E6DC-09A5D718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73C3-A962-DE4C-99D7-E0575A614B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A94DDA-D65B-3C19-7F61-DEBBE3BDF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BE6F8-37CC-68BC-004A-942840C9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11BC-D30C-B940-ACF0-5B4B004B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5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839437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0925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78EE1F-D732-5E4E-A4F7-C5F67FB1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70811D-2B09-70AC-7B8B-C1CEA7B9B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690F8E-E7AE-DE7C-8F4D-EE933E755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73C3-A962-DE4C-99D7-E0575A614B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390182-9321-3994-1D90-1FBE32C34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231D51-6E8A-8D2F-6BF7-A922AEC7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11BC-D30C-B940-ACF0-5B4B004B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2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CAA6C-565F-F395-4A1A-AC3613A5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99297F-82BE-21AE-EE22-0DD18B588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84408E-16ED-3EE4-8F2D-5FCDFBBB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73C3-A962-DE4C-99D7-E0575A614B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6DF72-256B-12B9-D142-F12BF1073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AF3C21-8D20-163E-BBE8-95A4A47E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11BC-D30C-B940-ACF0-5B4B004B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8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1507B8-A835-82C0-BA98-5A9EF5D9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EE3040-7199-11BA-78E4-58F81B378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3B4F3D-4F5E-00FB-A6DE-4BB60FD38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FBC609-F31A-66A9-01A0-47DFF0050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73C3-A962-DE4C-99D7-E0575A614B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D2943D-8760-7B2C-CB92-087C058C7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A46602-FC6C-CC87-3CFB-4A2AADA7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11BC-D30C-B940-ACF0-5B4B004B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9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5858E-C8E6-76F3-E2F8-ABBB4F0F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B9145C-F83A-E252-CE33-B5ED07DDE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12401D-7F48-98A2-003E-82AF0FA84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8B2149E-7F02-97CD-61A5-3F4C89071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D508B64-6C37-B63F-677E-C684B1284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BFD8E5-A184-C8D4-4473-EDDD10DC3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73C3-A962-DE4C-99D7-E0575A614B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535AE52-29B2-9B58-BAFA-AE225DA9A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2C8F1FA-1E39-CDB8-EB62-2FCDE6917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11BC-D30C-B940-ACF0-5B4B004B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6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D06520-A9DB-E2FF-71CC-392E9F216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BF433E1-09A0-4901-26FC-0BE1936A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73C3-A962-DE4C-99D7-E0575A614B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31A77BE-4355-D6A1-D0B8-58186518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BDF0CB-DBA3-061C-0405-7DCD85A4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11BC-D30C-B940-ACF0-5B4B004B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3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B1215C-6EFB-D479-B7FC-7F2C8332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73C3-A962-DE4C-99D7-E0575A614B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1A4C3E5-D8FD-FC96-FC15-A8302491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146822B-2C8C-3F14-CF20-36B0EB29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11BC-D30C-B940-ACF0-5B4B004B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7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95CB85-C19B-3171-80A4-B14AB2A1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CB9771-E5A0-3690-3B90-59E9B5BD6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013C37-D6A4-4EB5-261E-4F342041E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B60697-D050-CB47-6A26-16B67C111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73C3-A962-DE4C-99D7-E0575A614B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66068B-0F58-CD3F-62CB-96E41625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6C4E0C-6CFE-BA0C-FD61-400867A1D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11BC-D30C-B940-ACF0-5B4B004B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535328-E2F3-F5F8-3DD2-74770195F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33BAEE1-5683-19B0-4308-8E43AE835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130865-7499-FCA7-2EED-E789A83E1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95C4C9-B920-CE41-DEAA-44E33E97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573C3-A962-DE4C-99D7-E0575A614B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EBBD36-6166-A391-AE53-41E795E78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3B607C-5FCA-0056-6A89-1A621642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511BC-D30C-B940-ACF0-5B4B004B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1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EF1F4E0-37DF-CF2F-0295-12FB5375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993F4D-C253-C3D1-C83D-A631842DA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CD16E9-425B-1DC7-8654-B3A200B71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573C3-A962-DE4C-99D7-E0575A614B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26C943-779F-E8DB-33F7-BE58ECEFE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05B410-0D3A-37FC-DB62-1D35FF683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511BC-D30C-B940-ACF0-5B4B004B4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БОСРВ"/>
          <p:cNvSpPr txBox="1"/>
          <p:nvPr/>
        </p:nvSpPr>
        <p:spPr>
          <a:xfrm>
            <a:off x="1051212" y="1082938"/>
            <a:ext cx="10089575" cy="163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270" rIns="56270" anchor="ctr">
            <a:normAutofit fontScale="70000" lnSpcReduction="20000"/>
          </a:bodyPr>
          <a:lstStyle>
            <a:lvl1pPr algn="ctr">
              <a:lnSpc>
                <a:spcPct val="90000"/>
              </a:lnSpc>
              <a:defRPr sz="5600">
                <a:solidFill>
                  <a:srgbClr val="2659A4"/>
                </a:solidFill>
                <a:latin typeface="Grishenko Novoye NBP Regular"/>
                <a:ea typeface="Grishenko Novoye NBP Regular"/>
                <a:cs typeface="Grishenko Novoye NBP Regular"/>
                <a:sym typeface="Grishenko Novoye NBP Regular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6892" b="1" dirty="0">
                <a:latin typeface="Institut" panose="02000506040000020004" pitchFamily="2" charset="0"/>
              </a:rPr>
              <a:t>КЛОС – конфигурируемая линейка операционных систем</a:t>
            </a:r>
            <a:endParaRPr sz="6892" b="1" dirty="0">
              <a:latin typeface="Institut" panose="02000506040000020004" pitchFamily="2" charset="0"/>
            </a:endParaRPr>
          </a:p>
        </p:txBody>
      </p:sp>
      <p:sp>
        <p:nvSpPr>
          <p:cNvPr id="98" name="Назначение. Состав. Функциональные характеристики. Инструментарий."/>
          <p:cNvSpPr txBox="1"/>
          <p:nvPr/>
        </p:nvSpPr>
        <p:spPr>
          <a:xfrm>
            <a:off x="618186" y="2714401"/>
            <a:ext cx="10937136" cy="1629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6270" rIns="56270">
            <a:spAutoFit/>
          </a:bodyPr>
          <a:lstStyle>
            <a:lvl1pPr>
              <a:defRPr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>
              <a:spcBef>
                <a:spcPts val="1477"/>
              </a:spcBef>
            </a:pPr>
            <a:r>
              <a:rPr lang="ru-RU" sz="3939" b="1" dirty="0"/>
              <a:t>Семейство операционных систем КЛОС</a:t>
            </a:r>
          </a:p>
          <a:p>
            <a:pPr algn="ctr">
              <a:spcBef>
                <a:spcPts val="1477"/>
              </a:spcBef>
            </a:pPr>
            <a:r>
              <a:rPr lang="ru-RU" sz="2400" i="1" dirty="0"/>
              <a:t>И. Б. Бурдонов, А. С. Косачёв, А. К. Петренко,</a:t>
            </a:r>
          </a:p>
          <a:p>
            <a:pPr algn="ctr"/>
            <a:r>
              <a:rPr lang="ru-RU" sz="2400" i="1" dirty="0"/>
              <a:t>А. В. Хорошилов, В. Ю. Чепцов</a:t>
            </a:r>
            <a:endParaRPr lang="ru-RU" sz="2400" dirty="0"/>
          </a:p>
        </p:txBody>
      </p:sp>
      <p:sp>
        <p:nvSpPr>
          <p:cNvPr id="3" name="Назначение. Состав. Функциональные характеристики. Инструментарий.">
            <a:extLst>
              <a:ext uri="{FF2B5EF4-FFF2-40B4-BE49-F238E27FC236}">
                <a16:creationId xmlns:a16="http://schemas.microsoft.com/office/drawing/2014/main" xmlns="" id="{573E6ED3-58C8-5DC2-7F0A-9CF77C373D5D}"/>
              </a:ext>
            </a:extLst>
          </p:cNvPr>
          <p:cNvSpPr txBox="1"/>
          <p:nvPr/>
        </p:nvSpPr>
        <p:spPr>
          <a:xfrm>
            <a:off x="-9246" y="6076710"/>
            <a:ext cx="12192000" cy="1001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6270" rIns="56270">
            <a:spAutoFit/>
          </a:bodyPr>
          <a:lstStyle>
            <a:lvl1pPr>
              <a:defRPr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algn="ctr"/>
            <a:endParaRPr lang="ru-RU" sz="1477" dirty="0" smtClean="0"/>
          </a:p>
          <a:p>
            <a:pPr algn="ctr"/>
            <a:r>
              <a:rPr lang="ru-RU" sz="1477" dirty="0" smtClean="0"/>
              <a:t>Москва</a:t>
            </a:r>
            <a:r>
              <a:rPr lang="ru-RU" sz="1477" dirty="0"/>
              <a:t>, </a:t>
            </a:r>
            <a:r>
              <a:rPr lang="en-US" sz="1477" dirty="0"/>
              <a:t>ISPRASOPEN-2025, </a:t>
            </a:r>
            <a:r>
              <a:rPr lang="ru-RU" sz="1477" dirty="0"/>
              <a:t>10 декабря 2025</a:t>
            </a:r>
          </a:p>
          <a:p>
            <a:pPr algn="ctr"/>
            <a:endParaRPr lang="ru-RU" sz="1477" dirty="0"/>
          </a:p>
          <a:p>
            <a:pPr algn="ctr"/>
            <a:endParaRPr lang="ru-RU" sz="1477" dirty="0"/>
          </a:p>
        </p:txBody>
      </p:sp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xmlns="" id="{19BD4F65-AAEF-4119-CD64-61091B7CB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985" y="5543646"/>
            <a:ext cx="2018029" cy="533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71" y="2406622"/>
            <a:ext cx="4687857" cy="3127681"/>
          </a:xfrm>
          <a:prstGeom prst="rect">
            <a:avLst/>
          </a:prstGeom>
        </p:spPr>
      </p:pic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xmlns="" id="{B42F03E3-6E21-2D6C-9E97-2E131D886A17}"/>
              </a:ext>
            </a:extLst>
          </p:cNvPr>
          <p:cNvSpPr txBox="1">
            <a:spLocks/>
          </p:cNvSpPr>
          <p:nvPr/>
        </p:nvSpPr>
        <p:spPr>
          <a:xfrm>
            <a:off x="10782301" y="6272549"/>
            <a:ext cx="481268" cy="3385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sz="1600" b="1" smtClean="0">
                <a:solidFill>
                  <a:srgbClr val="2659A4"/>
                </a:solidFill>
                <a:latin typeface="PT Sans" panose="020B0503020203020204" pitchFamily="34" charset="77"/>
              </a:rPr>
              <a:pPr/>
              <a:t>10</a:t>
            </a:fld>
            <a:endParaRPr lang="en-GB" sz="1600" b="1" dirty="0">
              <a:solidFill>
                <a:srgbClr val="2659A4"/>
              </a:solidFill>
              <a:latin typeface="PT Sans" panose="020B0503020203020204" pitchFamily="34" charset="77"/>
            </a:endParaRPr>
          </a:p>
        </p:txBody>
      </p:sp>
      <p:pic>
        <p:nvPicPr>
          <p:cNvPr id="6" name="Picture 8" descr="Picture 8">
            <a:extLst>
              <a:ext uri="{FF2B5EF4-FFF2-40B4-BE49-F238E27FC236}">
                <a16:creationId xmlns:a16="http://schemas.microsoft.com/office/drawing/2014/main" xmlns="" id="{6FD26D1D-9601-CFAB-FC00-A85005D34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08" y="6192881"/>
            <a:ext cx="1583268" cy="41822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БОСРВ">
            <a:extLst>
              <a:ext uri="{FF2B5EF4-FFF2-40B4-BE49-F238E27FC236}">
                <a16:creationId xmlns:a16="http://schemas.microsoft.com/office/drawing/2014/main" xmlns="" id="{B8CB08C0-6400-BC43-8227-D8EF37E0C0D5}"/>
              </a:ext>
            </a:extLst>
          </p:cNvPr>
          <p:cNvSpPr txBox="1"/>
          <p:nvPr/>
        </p:nvSpPr>
        <p:spPr>
          <a:xfrm>
            <a:off x="838199" y="61628"/>
            <a:ext cx="10113580" cy="163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270" rIns="56270" anchor="ctr">
            <a:normAutofit/>
          </a:bodyPr>
          <a:lstStyle>
            <a:lvl1pPr>
              <a:lnSpc>
                <a:spcPct val="90000"/>
              </a:lnSpc>
              <a:defRPr sz="5600">
                <a:solidFill>
                  <a:srgbClr val="2659A4"/>
                </a:solidFill>
                <a:latin typeface="Grishenko Novoye NBP Regular"/>
                <a:ea typeface="Grishenko Novoye NBP Regular"/>
                <a:cs typeface="Grishenko Novoye NBP Regular"/>
                <a:sym typeface="Grishenko Novoye NBP Regular"/>
              </a:defRPr>
            </a:lvl1pPr>
          </a:lstStyle>
          <a:p>
            <a:r>
              <a:rPr lang="ru-RU" sz="4800" b="1" dirty="0">
                <a:latin typeface="PT Sans" panose="020B0503020203020204" pitchFamily="34" charset="77"/>
              </a:rPr>
              <a:t>Развитие КЛОС в 2020-е годы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2C7D146C-04DF-9E25-51F4-97432C4E8CAD}"/>
              </a:ext>
            </a:extLst>
          </p:cNvPr>
          <p:cNvSpPr txBox="1"/>
          <p:nvPr/>
        </p:nvSpPr>
        <p:spPr>
          <a:xfrm>
            <a:off x="163189" y="1298827"/>
            <a:ext cx="10619112" cy="5926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6270" rIns="56270">
            <a:normAutofit/>
          </a:bodyPr>
          <a:lstStyle/>
          <a:p>
            <a:pPr marL="422041" indent="-422041">
              <a:lnSpc>
                <a:spcPct val="114000"/>
              </a:lnSpc>
              <a:spcBef>
                <a:spcPts val="1231"/>
              </a:spcBef>
              <a:buFont typeface="Arial" panose="020B0604020202020204" pitchFamily="34" charset="0"/>
              <a:buChar char="•"/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2020— Начало разработки специальной </a:t>
            </a:r>
            <a:r>
              <a:rPr lang="ru-RU" sz="2400" dirty="0" err="1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микроядерной</a:t>
            </a:r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 ОСРВ в интересах государственного заказчика.</a:t>
            </a:r>
          </a:p>
          <a:p>
            <a:pPr marL="422041" indent="-422041">
              <a:lnSpc>
                <a:spcPct val="114000"/>
              </a:lnSpc>
              <a:spcBef>
                <a:spcPts val="1231"/>
              </a:spcBef>
              <a:buFont typeface="Arial" panose="020B0604020202020204" pitchFamily="34" charset="0"/>
              <a:buChar char="•"/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lang="ru-RU" sz="2708" dirty="0">
              <a:solidFill>
                <a:srgbClr val="222222"/>
              </a:solidFill>
              <a:latin typeface="PT Sans"/>
              <a:ea typeface="PT Sans"/>
              <a:cs typeface="PT Sans"/>
            </a:endParaRPr>
          </a:p>
          <a:p>
            <a:pPr marL="422041" indent="-422041" algn="just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0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lang="ru-RU" sz="2708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CF96A2-A963-3858-B5FA-E441E70D6F57}"/>
              </a:ext>
            </a:extLst>
          </p:cNvPr>
          <p:cNvSpPr txBox="1"/>
          <p:nvPr/>
        </p:nvSpPr>
        <p:spPr>
          <a:xfrm>
            <a:off x="3048000" y="55269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Семейство космических аппаратов ИБИС</a:t>
            </a:r>
          </a:p>
        </p:txBody>
      </p:sp>
    </p:spTree>
    <p:extLst>
      <p:ext uri="{BB962C8B-B14F-4D97-AF65-F5344CB8AC3E}">
        <p14:creationId xmlns:p14="http://schemas.microsoft.com/office/powerpoint/2010/main" val="990157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642601" y="6272549"/>
            <a:ext cx="620968" cy="3385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1600" b="1">
                <a:solidFill>
                  <a:srgbClr val="2659A4"/>
                </a:solidFill>
                <a:latin typeface="PT Sans" panose="020B0503020203020204" pitchFamily="34" charset="77"/>
              </a:rPr>
              <a:t>11</a:t>
            </a:fld>
            <a:endParaRPr sz="1600" b="1" dirty="0">
              <a:solidFill>
                <a:srgbClr val="2659A4"/>
              </a:solidFill>
              <a:latin typeface="PT Sans" panose="020B0503020203020204" pitchFamily="34" charset="77"/>
            </a:endParaRPr>
          </a:p>
        </p:txBody>
      </p:sp>
      <p:pic>
        <p:nvPicPr>
          <p:cNvPr id="103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08" y="6192881"/>
            <a:ext cx="1583268" cy="418222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Объект 2"/>
          <p:cNvSpPr txBox="1"/>
          <p:nvPr/>
        </p:nvSpPr>
        <p:spPr>
          <a:xfrm>
            <a:off x="820387" y="2197942"/>
            <a:ext cx="10545951" cy="3522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dirty="0"/>
              <a:t>КЛОС — это технологический стек по созданию </a:t>
            </a:r>
            <a:r>
              <a:rPr lang="ru-RU" sz="2400" dirty="0">
                <a:sym typeface="PT Sans"/>
              </a:rPr>
              <a:t>встраиваемых операционных систем жёсткого реального времени</a:t>
            </a:r>
            <a:r>
              <a:rPr lang="ru-RU" dirty="0"/>
              <a:t> с поддержкой </a:t>
            </a:r>
            <a:r>
              <a:rPr lang="ru-RU" dirty="0" err="1"/>
              <a:t>многоядерности</a:t>
            </a:r>
            <a:r>
              <a:rPr lang="ru-RU" dirty="0"/>
              <a:t>, </a:t>
            </a:r>
            <a:r>
              <a:rPr lang="ru-RU" sz="2400" dirty="0">
                <a:sym typeface="PT Sans"/>
              </a:rPr>
              <a:t>повышенных</a:t>
            </a:r>
            <a:r>
              <a:rPr lang="ru-RU" dirty="0"/>
              <a:t> требований к безопасности (КТ</a:t>
            </a:r>
            <a:r>
              <a:rPr lang="en-US" dirty="0"/>
              <a:t>-178C</a:t>
            </a:r>
            <a:r>
              <a:rPr lang="ru-RU" dirty="0"/>
              <a:t>) и защищённости (РБПО).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lang="ru-RU" dirty="0"/>
          </a:p>
          <a:p>
            <a:pPr algn="just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dirty="0"/>
              <a:t>В КЛОС обеспечивается пространственная (по памяти) и </a:t>
            </a:r>
            <a:r>
              <a:rPr lang="ru-RU" dirty="0" err="1"/>
              <a:t>временн</a:t>
            </a:r>
            <a:r>
              <a:rPr lang="en-US" dirty="0" err="1"/>
              <a:t>á</a:t>
            </a:r>
            <a:r>
              <a:rPr lang="ru-RU" dirty="0"/>
              <a:t>я (</a:t>
            </a:r>
            <a:r>
              <a:rPr lang="ru-RU" sz="2400" dirty="0">
                <a:sym typeface="PT Sans"/>
              </a:rPr>
              <a:t>по гарантиям времени отклика</a:t>
            </a:r>
            <a:r>
              <a:rPr lang="ru-RU" dirty="0"/>
              <a:t>) изоляция </a:t>
            </a:r>
            <a:r>
              <a:rPr lang="ru-RU" sz="2400" dirty="0">
                <a:sym typeface="PT Sans"/>
              </a:rPr>
              <a:t>функционального и системного</a:t>
            </a:r>
            <a:r>
              <a:rPr lang="ru-RU" dirty="0"/>
              <a:t> программного обеспечения. Накладные расходы со стороны ОСРВ минимизированы за счёт статического конфигурирования памяти и непериодических таймеров с квантованием.</a:t>
            </a:r>
          </a:p>
        </p:txBody>
      </p:sp>
      <p:sp>
        <p:nvSpPr>
          <p:cNvPr id="105" name="БОСРВ"/>
          <p:cNvSpPr txBox="1"/>
          <p:nvPr/>
        </p:nvSpPr>
        <p:spPr>
          <a:xfrm>
            <a:off x="838200" y="693010"/>
            <a:ext cx="8533688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5600">
                <a:solidFill>
                  <a:srgbClr val="2659A4"/>
                </a:solidFill>
                <a:latin typeface="Grishenko Novoye NBP Regular"/>
                <a:ea typeface="Grishenko Novoye NBP Regular"/>
                <a:cs typeface="Grishenko Novoye NBP Regular"/>
                <a:sym typeface="Grishenko Novoye NBP Regular"/>
              </a:defRPr>
            </a:lvl1pPr>
          </a:lstStyle>
          <a:p>
            <a:r>
              <a:rPr lang="ru-RU" dirty="0">
                <a:latin typeface="Institut" panose="02000506040000020004" pitchFamily="2" charset="0"/>
              </a:rPr>
              <a:t>КЛОС</a:t>
            </a:r>
            <a:endParaRPr dirty="0">
              <a:latin typeface="Institut" panose="02000506040000020004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744201" y="6272549"/>
            <a:ext cx="519368" cy="3385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1600" b="1">
                <a:solidFill>
                  <a:srgbClr val="2659A4"/>
                </a:solidFill>
                <a:latin typeface="PT Sans" panose="020B0503020203020204" pitchFamily="34" charset="77"/>
              </a:rPr>
              <a:t>12</a:t>
            </a:fld>
            <a:endParaRPr sz="1600" b="1" dirty="0">
              <a:solidFill>
                <a:srgbClr val="2659A4"/>
              </a:solidFill>
              <a:latin typeface="PT Sans" panose="020B0503020203020204" pitchFamily="34" charset="77"/>
            </a:endParaRPr>
          </a:p>
        </p:txBody>
      </p:sp>
      <p:pic>
        <p:nvPicPr>
          <p:cNvPr id="103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08" y="6192881"/>
            <a:ext cx="1583268" cy="41822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Изоляция в БОСРВ">
            <a:extLst>
              <a:ext uri="{FF2B5EF4-FFF2-40B4-BE49-F238E27FC236}">
                <a16:creationId xmlns:a16="http://schemas.microsoft.com/office/drawing/2014/main" xmlns="" id="{601F8B81-A95D-C2D9-1DBA-9E3B337E6072}"/>
              </a:ext>
            </a:extLst>
          </p:cNvPr>
          <p:cNvSpPr txBox="1"/>
          <p:nvPr/>
        </p:nvSpPr>
        <p:spPr>
          <a:xfrm>
            <a:off x="812451" y="179555"/>
            <a:ext cx="9034415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2659A4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r>
              <a:rPr lang="ru-RU" dirty="0"/>
              <a:t>Ключевые особенности</a:t>
            </a:r>
            <a:endParaRPr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1084D4-A6D3-3FE1-2892-7B90E105A6E1}"/>
              </a:ext>
            </a:extLst>
          </p:cNvPr>
          <p:cNvSpPr txBox="1"/>
          <p:nvPr/>
        </p:nvSpPr>
        <p:spPr>
          <a:xfrm>
            <a:off x="795020" y="1164807"/>
            <a:ext cx="10463372" cy="5185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200" dirty="0"/>
              <a:t>Детерминированное выполнение приложений разных производителей на одном устройстве с изоляцией по времени и пространству.</a:t>
            </a:r>
            <a:endParaRPr lang="en-US" sz="22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200" dirty="0"/>
              <a:t>Выполнение драйверов устройств в изолированном окружении с пониженным уровнем привилегий</a:t>
            </a:r>
            <a:r>
              <a:rPr lang="en-US" sz="2200" dirty="0"/>
              <a:t> </a:t>
            </a:r>
            <a:r>
              <a:rPr lang="ru-RU" sz="2200" dirty="0"/>
              <a:t>для повышения безопасности и защищённости.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200" dirty="0"/>
              <a:t>Поддержка симметричной </a:t>
            </a:r>
            <a:r>
              <a:rPr lang="en-US" sz="2200" dirty="0"/>
              <a:t>(SMP) </a:t>
            </a:r>
            <a:r>
              <a:rPr lang="ru-RU" sz="2200" dirty="0"/>
              <a:t>и асимметричной</a:t>
            </a:r>
            <a:r>
              <a:rPr lang="en-US" sz="2200" dirty="0"/>
              <a:t> (AMP) </a:t>
            </a:r>
            <a:r>
              <a:rPr lang="ru-RU" sz="2200" dirty="0" err="1"/>
              <a:t>многоядерности</a:t>
            </a:r>
            <a:r>
              <a:rPr lang="ru-RU" sz="2200" dirty="0"/>
              <a:t> для минимизации влияния параллельного кода.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200" dirty="0"/>
              <a:t>Отказ одного приложения не влияет на другое приложение. Централизованный мониторинг отказов (</a:t>
            </a:r>
            <a:r>
              <a:rPr lang="en-US" sz="2200" dirty="0"/>
              <a:t>HMON).</a:t>
            </a:r>
            <a:endParaRPr lang="ru-RU" sz="2200" dirty="0"/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200" dirty="0"/>
              <a:t>Гибкие требования к аппаратуре. Широкий набор поддерживаемых архитектур. </a:t>
            </a:r>
            <a:r>
              <a:rPr lang="en-GB" sz="2000" dirty="0">
                <a:sym typeface="PT Sans"/>
              </a:rPr>
              <a:t>eMMC, Ethernet, i2c, </a:t>
            </a:r>
            <a:r>
              <a:rPr lang="en-GB" sz="2000" dirty="0" err="1">
                <a:sym typeface="PT Sans"/>
              </a:rPr>
              <a:t>MAVLink</a:t>
            </a:r>
            <a:r>
              <a:rPr lang="en-GB" sz="2000" dirty="0">
                <a:sym typeface="PT Sans"/>
              </a:rPr>
              <a:t>, </a:t>
            </a:r>
            <a:r>
              <a:rPr lang="en-US" sz="2000" dirty="0">
                <a:sym typeface="PT Sans"/>
              </a:rPr>
              <a:t>NVRAM (FRAM, EEPROM), </a:t>
            </a:r>
            <a:r>
              <a:rPr lang="en-GB" sz="2000" dirty="0">
                <a:sym typeface="PT Sans"/>
              </a:rPr>
              <a:t>ONFI NAND, Parallel </a:t>
            </a:r>
            <a:r>
              <a:rPr lang="ru-RU" sz="2000" dirty="0">
                <a:sym typeface="PT Sans"/>
              </a:rPr>
              <a:t>и</a:t>
            </a:r>
            <a:r>
              <a:rPr lang="en-GB" sz="2000" dirty="0">
                <a:sym typeface="PT Sans"/>
              </a:rPr>
              <a:t> SPI NOR, PCI, RTC, SATA, </a:t>
            </a:r>
            <a:r>
              <a:rPr lang="en-GB" sz="2000" dirty="0" err="1">
                <a:sym typeface="PT Sans"/>
              </a:rPr>
              <a:t>SpaceWire</a:t>
            </a:r>
            <a:r>
              <a:rPr lang="en-GB" sz="2000" dirty="0">
                <a:sym typeface="PT Sans"/>
              </a:rPr>
              <a:t>, SPI, </a:t>
            </a:r>
            <a:r>
              <a:rPr lang="en-GB" sz="2000" dirty="0" err="1">
                <a:sym typeface="PT Sans"/>
              </a:rPr>
              <a:t>VirtIO</a:t>
            </a:r>
            <a:r>
              <a:rPr lang="en-GB" sz="2000" dirty="0">
                <a:sym typeface="PT Sans"/>
              </a:rPr>
              <a:t>, </a:t>
            </a:r>
            <a:r>
              <a:rPr lang="ru-RU" sz="2000" dirty="0">
                <a:sym typeface="PT Sans"/>
              </a:rPr>
              <a:t>ГОСТ Р</a:t>
            </a:r>
            <a:r>
              <a:rPr lang="en-GB" sz="2000" dirty="0">
                <a:sym typeface="PT Sans"/>
              </a:rPr>
              <a:t> 52070-2003 (</a:t>
            </a:r>
            <a:r>
              <a:rPr lang="ru-RU" sz="2000" dirty="0">
                <a:sym typeface="PT Sans"/>
              </a:rPr>
              <a:t>МКИО</a:t>
            </a:r>
            <a:r>
              <a:rPr lang="en-GB" sz="2000" dirty="0">
                <a:sym typeface="PT Sans"/>
              </a:rPr>
              <a:t>), UART, SPI NOR </a:t>
            </a:r>
            <a:r>
              <a:rPr lang="ru-RU" sz="2000" dirty="0">
                <a:sym typeface="PT Sans"/>
              </a:rPr>
              <a:t>и </a:t>
            </a:r>
            <a:r>
              <a:rPr lang="ru-RU" sz="2000" dirty="0" err="1">
                <a:sym typeface="PT Sans"/>
              </a:rPr>
              <a:t>др</a:t>
            </a:r>
            <a:r>
              <a:rPr lang="en-GB" sz="2000" dirty="0">
                <a:sym typeface="PT Sans"/>
              </a:rPr>
              <a:t>. 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200" dirty="0"/>
              <a:t>Реализация </a:t>
            </a:r>
            <a:r>
              <a:rPr lang="en-GB" sz="2200" dirty="0"/>
              <a:t>API </a:t>
            </a:r>
            <a:r>
              <a:rPr lang="ru-RU" sz="2200" dirty="0"/>
              <a:t>стандартов </a:t>
            </a:r>
            <a:r>
              <a:rPr lang="en-GB" sz="2200" dirty="0"/>
              <a:t>ARINC 653 P1 </a:t>
            </a:r>
            <a:r>
              <a:rPr lang="ru-RU" sz="2200" dirty="0"/>
              <a:t>и </a:t>
            </a:r>
            <a:r>
              <a:rPr lang="en-GB" sz="2200" dirty="0"/>
              <a:t>P2, ISO/IEC 9899 (C) </a:t>
            </a:r>
            <a:r>
              <a:rPr lang="ru-RU" sz="2200" dirty="0"/>
              <a:t>и 14882</a:t>
            </a:r>
            <a:r>
              <a:rPr lang="en-US" sz="2200" dirty="0"/>
              <a:t> (C++)</a:t>
            </a:r>
            <a:r>
              <a:rPr lang="en-GB" sz="2200" dirty="0"/>
              <a:t>, </a:t>
            </a:r>
            <a:r>
              <a:rPr lang="en-GB" sz="2200" dirty="0" err="1"/>
              <a:t>GlobalPlatform</a:t>
            </a:r>
            <a:r>
              <a:rPr lang="en-GB" sz="2200" dirty="0"/>
              <a:t> TEE </a:t>
            </a:r>
            <a:r>
              <a:rPr lang="ru-RU" sz="2200" dirty="0"/>
              <a:t>и других государственных отраслевых стандартов.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070036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Rectangle 11"/>
          <p:cNvGrpSpPr/>
          <p:nvPr/>
        </p:nvGrpSpPr>
        <p:grpSpPr>
          <a:xfrm>
            <a:off x="4396398" y="1208249"/>
            <a:ext cx="3425550" cy="2490348"/>
            <a:chOff x="-1" y="-1"/>
            <a:chExt cx="3425549" cy="2490346"/>
          </a:xfrm>
        </p:grpSpPr>
        <p:sp>
          <p:nvSpPr>
            <p:cNvPr id="107" name="Прямоугольник"/>
            <p:cNvSpPr/>
            <p:nvPr/>
          </p:nvSpPr>
          <p:spPr>
            <a:xfrm>
              <a:off x="-1" y="-1"/>
              <a:ext cx="3425549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Раздел P2"/>
            <p:cNvSpPr txBox="1"/>
            <p:nvPr/>
          </p:nvSpPr>
          <p:spPr>
            <a:xfrm>
              <a:off x="52069" y="6349"/>
              <a:ext cx="332140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P2</a:t>
              </a:r>
            </a:p>
          </p:txBody>
        </p:sp>
      </p:grpSp>
      <p:grpSp>
        <p:nvGrpSpPr>
          <p:cNvPr id="112" name="Rectangle 15"/>
          <p:cNvGrpSpPr/>
          <p:nvPr/>
        </p:nvGrpSpPr>
        <p:grpSpPr>
          <a:xfrm>
            <a:off x="4505840" y="1582987"/>
            <a:ext cx="3181337" cy="950828"/>
            <a:chOff x="-1" y="0"/>
            <a:chExt cx="3181335" cy="950826"/>
          </a:xfrm>
        </p:grpSpPr>
        <p:sp>
          <p:nvSpPr>
            <p:cNvPr id="110" name="Прямоугольник"/>
            <p:cNvSpPr/>
            <p:nvPr/>
          </p:nvSpPr>
          <p:spPr>
            <a:xfrm>
              <a:off x="-1" y="0"/>
              <a:ext cx="3181335" cy="950826"/>
            </a:xfrm>
            <a:prstGeom prst="rect">
              <a:avLst/>
            </a:prstGeom>
            <a:solidFill>
              <a:srgbClr val="FFCFAB">
                <a:alpha val="635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Функциональное ПО"/>
            <p:cNvSpPr txBox="1"/>
            <p:nvPr/>
          </p:nvSpPr>
          <p:spPr>
            <a:xfrm>
              <a:off x="52069" y="44450"/>
              <a:ext cx="3077195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Функциональное ПО</a:t>
              </a:r>
            </a:p>
          </p:txBody>
        </p:sp>
      </p:grpSp>
      <p:grpSp>
        <p:nvGrpSpPr>
          <p:cNvPr id="115" name="Rectangle 13"/>
          <p:cNvGrpSpPr/>
          <p:nvPr/>
        </p:nvGrpSpPr>
        <p:grpSpPr>
          <a:xfrm>
            <a:off x="6137509" y="2015586"/>
            <a:ext cx="1309160" cy="390533"/>
            <a:chOff x="0" y="-1"/>
            <a:chExt cx="1309158" cy="390532"/>
          </a:xfrm>
        </p:grpSpPr>
        <p:sp>
          <p:nvSpPr>
            <p:cNvPr id="113" name="Прямоугольник"/>
            <p:cNvSpPr/>
            <p:nvPr/>
          </p:nvSpPr>
          <p:spPr>
            <a:xfrm>
              <a:off x="0" y="-1"/>
              <a:ext cx="1309158" cy="390532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Процесс 2"/>
            <p:cNvSpPr txBox="1"/>
            <p:nvPr/>
          </p:nvSpPr>
          <p:spPr>
            <a:xfrm>
              <a:off x="52070" y="25989"/>
              <a:ext cx="1205019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ru-RU">
                  <a:latin typeface="Calibri" panose="020F0502020204030204" pitchFamily="34" charset="0"/>
                  <a:cs typeface="Calibri" panose="020F0502020204030204" pitchFamily="34" charset="0"/>
                </a:rPr>
                <a:t>Процесс 2</a:t>
              </a:r>
            </a:p>
          </p:txBody>
        </p:sp>
      </p:grpSp>
      <p:grpSp>
        <p:nvGrpSpPr>
          <p:cNvPr id="118" name="Rectangle 14"/>
          <p:cNvGrpSpPr/>
          <p:nvPr/>
        </p:nvGrpSpPr>
        <p:grpSpPr>
          <a:xfrm>
            <a:off x="4737958" y="2015586"/>
            <a:ext cx="1309160" cy="390533"/>
            <a:chOff x="0" y="-1"/>
            <a:chExt cx="1309158" cy="390532"/>
          </a:xfrm>
        </p:grpSpPr>
        <p:sp>
          <p:nvSpPr>
            <p:cNvPr id="116" name="Прямоугольник"/>
            <p:cNvSpPr/>
            <p:nvPr/>
          </p:nvSpPr>
          <p:spPr>
            <a:xfrm>
              <a:off x="0" y="-1"/>
              <a:ext cx="1309158" cy="390532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Процесс 1"/>
            <p:cNvSpPr txBox="1"/>
            <p:nvPr/>
          </p:nvSpPr>
          <p:spPr>
            <a:xfrm>
              <a:off x="52070" y="25989"/>
              <a:ext cx="1205019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ru-RU">
                  <a:latin typeface="Calibri" panose="020F0502020204030204" pitchFamily="34" charset="0"/>
                  <a:cs typeface="Calibri" panose="020F0502020204030204" pitchFamily="34" charset="0"/>
                </a:rPr>
                <a:t>Процесс 1</a:t>
              </a:r>
            </a:p>
          </p:txBody>
        </p:sp>
      </p:grpSp>
      <p:grpSp>
        <p:nvGrpSpPr>
          <p:cNvPr id="121" name="Rectangle 17"/>
          <p:cNvGrpSpPr/>
          <p:nvPr/>
        </p:nvGrpSpPr>
        <p:grpSpPr>
          <a:xfrm>
            <a:off x="4505332" y="2618045"/>
            <a:ext cx="3181336" cy="950828"/>
            <a:chOff x="-1" y="0"/>
            <a:chExt cx="3181335" cy="950826"/>
          </a:xfrm>
        </p:grpSpPr>
        <p:sp>
          <p:nvSpPr>
            <p:cNvPr id="119" name="Прямоугольник"/>
            <p:cNvSpPr/>
            <p:nvPr/>
          </p:nvSpPr>
          <p:spPr>
            <a:xfrm>
              <a:off x="-1" y="0"/>
              <a:ext cx="3181335" cy="950826"/>
            </a:xfrm>
            <a:prstGeom prst="rect">
              <a:avLst/>
            </a:prstGeom>
            <a:solidFill>
              <a:srgbClr val="CDD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Сервисы БОСРВ"/>
            <p:cNvSpPr txBox="1"/>
            <p:nvPr/>
          </p:nvSpPr>
          <p:spPr>
            <a:xfrm>
              <a:off x="52069" y="31750"/>
              <a:ext cx="3077195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Сервисы ОСРВ</a:t>
              </a:r>
            </a:p>
          </p:txBody>
        </p:sp>
      </p:grpSp>
      <p:grpSp>
        <p:nvGrpSpPr>
          <p:cNvPr id="124" name="Rectangle 18"/>
          <p:cNvGrpSpPr/>
          <p:nvPr/>
        </p:nvGrpSpPr>
        <p:grpSpPr>
          <a:xfrm>
            <a:off x="6156049" y="3050642"/>
            <a:ext cx="1309160" cy="390533"/>
            <a:chOff x="0" y="-1"/>
            <a:chExt cx="1309158" cy="390532"/>
          </a:xfrm>
        </p:grpSpPr>
        <p:sp>
          <p:nvSpPr>
            <p:cNvPr id="122" name="Прямоугольник"/>
            <p:cNvSpPr/>
            <p:nvPr/>
          </p:nvSpPr>
          <p:spPr>
            <a:xfrm>
              <a:off x="0" y="-1"/>
              <a:ext cx="1309158" cy="390532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libc"/>
            <p:cNvSpPr txBox="1"/>
            <p:nvPr/>
          </p:nvSpPr>
          <p:spPr>
            <a:xfrm>
              <a:off x="52070" y="13289"/>
              <a:ext cx="1205019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ru-RU">
                  <a:latin typeface="Calibri" panose="020F0502020204030204" pitchFamily="34" charset="0"/>
                  <a:cs typeface="Calibri" panose="020F0502020204030204" pitchFamily="34" charset="0"/>
                </a:rPr>
                <a:t>libc</a:t>
              </a:r>
            </a:p>
          </p:txBody>
        </p:sp>
      </p:grpSp>
      <p:grpSp>
        <p:nvGrpSpPr>
          <p:cNvPr id="127" name="Rectangle 19"/>
          <p:cNvGrpSpPr/>
          <p:nvPr/>
        </p:nvGrpSpPr>
        <p:grpSpPr>
          <a:xfrm>
            <a:off x="4756498" y="3050642"/>
            <a:ext cx="1309160" cy="390533"/>
            <a:chOff x="0" y="-1"/>
            <a:chExt cx="1309158" cy="390532"/>
          </a:xfrm>
        </p:grpSpPr>
        <p:sp>
          <p:nvSpPr>
            <p:cNvPr id="125" name="Прямоугольник"/>
            <p:cNvSpPr/>
            <p:nvPr/>
          </p:nvSpPr>
          <p:spPr>
            <a:xfrm>
              <a:off x="0" y="-1"/>
              <a:ext cx="1309158" cy="390532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ARINC 653"/>
            <p:cNvSpPr txBox="1"/>
            <p:nvPr/>
          </p:nvSpPr>
          <p:spPr>
            <a:xfrm>
              <a:off x="52070" y="25989"/>
              <a:ext cx="1205019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APEX</a:t>
              </a:r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0" name="Rectangle 21"/>
          <p:cNvGrpSpPr/>
          <p:nvPr/>
        </p:nvGrpSpPr>
        <p:grpSpPr>
          <a:xfrm>
            <a:off x="730342" y="1208249"/>
            <a:ext cx="3425551" cy="2490348"/>
            <a:chOff x="-1" y="-1"/>
            <a:chExt cx="3425549" cy="2490346"/>
          </a:xfrm>
        </p:grpSpPr>
        <p:sp>
          <p:nvSpPr>
            <p:cNvPr id="128" name="Прямоугольник"/>
            <p:cNvSpPr/>
            <p:nvPr/>
          </p:nvSpPr>
          <p:spPr>
            <a:xfrm>
              <a:off x="-1" y="-1"/>
              <a:ext cx="3425549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Раздел P1"/>
            <p:cNvSpPr txBox="1"/>
            <p:nvPr/>
          </p:nvSpPr>
          <p:spPr>
            <a:xfrm>
              <a:off x="52069" y="6349"/>
              <a:ext cx="332140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P1</a:t>
              </a:r>
            </a:p>
          </p:txBody>
        </p:sp>
      </p:grpSp>
      <p:grpSp>
        <p:nvGrpSpPr>
          <p:cNvPr id="133" name="Rectangle 22"/>
          <p:cNvGrpSpPr/>
          <p:nvPr/>
        </p:nvGrpSpPr>
        <p:grpSpPr>
          <a:xfrm>
            <a:off x="839785" y="1582987"/>
            <a:ext cx="3181337" cy="950828"/>
            <a:chOff x="-1" y="0"/>
            <a:chExt cx="3181335" cy="950826"/>
          </a:xfrm>
        </p:grpSpPr>
        <p:sp>
          <p:nvSpPr>
            <p:cNvPr id="131" name="Прямоугольник"/>
            <p:cNvSpPr/>
            <p:nvPr/>
          </p:nvSpPr>
          <p:spPr>
            <a:xfrm>
              <a:off x="-1" y="0"/>
              <a:ext cx="3181335" cy="950826"/>
            </a:xfrm>
            <a:prstGeom prst="rect">
              <a:avLst/>
            </a:prstGeom>
            <a:solidFill>
              <a:srgbClr val="FFCFAB">
                <a:alpha val="635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Функциональное ПО"/>
            <p:cNvSpPr txBox="1"/>
            <p:nvPr/>
          </p:nvSpPr>
          <p:spPr>
            <a:xfrm>
              <a:off x="52069" y="44450"/>
              <a:ext cx="3077195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r>
                <a:rPr lang="ru-RU" dirty="0">
                  <a:latin typeface="Calibri" panose="020F0502020204030204" pitchFamily="34" charset="0"/>
                  <a:ea typeface="PT Sans"/>
                  <a:cs typeface="Calibri" panose="020F0502020204030204" pitchFamily="34" charset="0"/>
                  <a:sym typeface="PT Sans"/>
                </a:rPr>
                <a:t>Функциональное</a:t>
              </a: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 ПО</a:t>
              </a:r>
            </a:p>
          </p:txBody>
        </p:sp>
      </p:grpSp>
      <p:grpSp>
        <p:nvGrpSpPr>
          <p:cNvPr id="136" name="Rectangle 24"/>
          <p:cNvGrpSpPr/>
          <p:nvPr/>
        </p:nvGrpSpPr>
        <p:grpSpPr>
          <a:xfrm>
            <a:off x="1788537" y="2019040"/>
            <a:ext cx="1309160" cy="390533"/>
            <a:chOff x="0" y="-1"/>
            <a:chExt cx="1309158" cy="390532"/>
          </a:xfrm>
        </p:grpSpPr>
        <p:sp>
          <p:nvSpPr>
            <p:cNvPr id="134" name="Прямоугольник"/>
            <p:cNvSpPr/>
            <p:nvPr/>
          </p:nvSpPr>
          <p:spPr>
            <a:xfrm>
              <a:off x="0" y="-1"/>
              <a:ext cx="1309158" cy="390532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Процесс 1"/>
            <p:cNvSpPr txBox="1"/>
            <p:nvPr/>
          </p:nvSpPr>
          <p:spPr>
            <a:xfrm>
              <a:off x="52070" y="25989"/>
              <a:ext cx="1205019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ru-RU">
                  <a:latin typeface="Calibri" panose="020F0502020204030204" pitchFamily="34" charset="0"/>
                  <a:cs typeface="Calibri" panose="020F0502020204030204" pitchFamily="34" charset="0"/>
                </a:rPr>
                <a:t>Процесс 1</a:t>
              </a:r>
            </a:p>
          </p:txBody>
        </p:sp>
      </p:grpSp>
      <p:grpSp>
        <p:nvGrpSpPr>
          <p:cNvPr id="139" name="Rectangle 25"/>
          <p:cNvGrpSpPr/>
          <p:nvPr/>
        </p:nvGrpSpPr>
        <p:grpSpPr>
          <a:xfrm>
            <a:off x="839276" y="2618045"/>
            <a:ext cx="3181337" cy="950828"/>
            <a:chOff x="-1" y="0"/>
            <a:chExt cx="3181335" cy="950826"/>
          </a:xfrm>
        </p:grpSpPr>
        <p:sp>
          <p:nvSpPr>
            <p:cNvPr id="137" name="Прямоугольник"/>
            <p:cNvSpPr/>
            <p:nvPr/>
          </p:nvSpPr>
          <p:spPr>
            <a:xfrm>
              <a:off x="-1" y="0"/>
              <a:ext cx="3181335" cy="950826"/>
            </a:xfrm>
            <a:prstGeom prst="rect">
              <a:avLst/>
            </a:prstGeom>
            <a:solidFill>
              <a:srgbClr val="CDD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 lang="ru-RU">
                <a:solidFill>
                  <a:srgbClr val="CDDE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8" name="Сервисы БОСРВ"/>
            <p:cNvSpPr txBox="1"/>
            <p:nvPr/>
          </p:nvSpPr>
          <p:spPr>
            <a:xfrm>
              <a:off x="52069" y="31750"/>
              <a:ext cx="3077195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Сервисы ОСРВ</a:t>
              </a:r>
            </a:p>
          </p:txBody>
        </p:sp>
      </p:grpSp>
      <p:grpSp>
        <p:nvGrpSpPr>
          <p:cNvPr id="142" name="Rectangle 26"/>
          <p:cNvGrpSpPr/>
          <p:nvPr/>
        </p:nvGrpSpPr>
        <p:grpSpPr>
          <a:xfrm>
            <a:off x="2489994" y="3050642"/>
            <a:ext cx="1309160" cy="390533"/>
            <a:chOff x="0" y="-1"/>
            <a:chExt cx="1309158" cy="390532"/>
          </a:xfrm>
        </p:grpSpPr>
        <p:sp>
          <p:nvSpPr>
            <p:cNvPr id="140" name="Прямоугольник"/>
            <p:cNvSpPr/>
            <p:nvPr/>
          </p:nvSpPr>
          <p:spPr>
            <a:xfrm>
              <a:off x="0" y="-1"/>
              <a:ext cx="1309158" cy="390532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1" name="libc"/>
            <p:cNvSpPr txBox="1"/>
            <p:nvPr/>
          </p:nvSpPr>
          <p:spPr>
            <a:xfrm>
              <a:off x="52070" y="25989"/>
              <a:ext cx="1205019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ru-RU">
                  <a:latin typeface="Calibri" panose="020F0502020204030204" pitchFamily="34" charset="0"/>
                  <a:cs typeface="Calibri" panose="020F0502020204030204" pitchFamily="34" charset="0"/>
                </a:rPr>
                <a:t>libc</a:t>
              </a:r>
            </a:p>
          </p:txBody>
        </p:sp>
      </p:grpSp>
      <p:grpSp>
        <p:nvGrpSpPr>
          <p:cNvPr id="145" name="Rectangle 27"/>
          <p:cNvGrpSpPr/>
          <p:nvPr/>
        </p:nvGrpSpPr>
        <p:grpSpPr>
          <a:xfrm>
            <a:off x="1090444" y="3050642"/>
            <a:ext cx="1309159" cy="390533"/>
            <a:chOff x="0" y="-1"/>
            <a:chExt cx="1309158" cy="390532"/>
          </a:xfrm>
        </p:grpSpPr>
        <p:sp>
          <p:nvSpPr>
            <p:cNvPr id="143" name="Прямоугольник"/>
            <p:cNvSpPr/>
            <p:nvPr/>
          </p:nvSpPr>
          <p:spPr>
            <a:xfrm>
              <a:off x="0" y="-1"/>
              <a:ext cx="1309158" cy="390532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ARINC 653"/>
            <p:cNvSpPr txBox="1"/>
            <p:nvPr/>
          </p:nvSpPr>
          <p:spPr>
            <a:xfrm>
              <a:off x="52070" y="25989"/>
              <a:ext cx="1205019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APEX</a:t>
              </a:r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8" name="Rectangle 30"/>
          <p:cNvGrpSpPr/>
          <p:nvPr/>
        </p:nvGrpSpPr>
        <p:grpSpPr>
          <a:xfrm>
            <a:off x="8062452" y="1208249"/>
            <a:ext cx="3425550" cy="2490348"/>
            <a:chOff x="-1" y="-1"/>
            <a:chExt cx="3425549" cy="2490346"/>
          </a:xfrm>
        </p:grpSpPr>
        <p:sp>
          <p:nvSpPr>
            <p:cNvPr id="146" name="Прямоугольник"/>
            <p:cNvSpPr/>
            <p:nvPr/>
          </p:nvSpPr>
          <p:spPr>
            <a:xfrm>
              <a:off x="-1" y="-1"/>
              <a:ext cx="3425549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Системный раздел"/>
            <p:cNvSpPr txBox="1"/>
            <p:nvPr/>
          </p:nvSpPr>
          <p:spPr>
            <a:xfrm>
              <a:off x="52069" y="6349"/>
              <a:ext cx="332140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Системный раздел</a:t>
              </a:r>
            </a:p>
          </p:txBody>
        </p:sp>
      </p:grpSp>
      <p:grpSp>
        <p:nvGrpSpPr>
          <p:cNvPr id="151" name="Rectangle 31"/>
          <p:cNvGrpSpPr/>
          <p:nvPr/>
        </p:nvGrpSpPr>
        <p:grpSpPr>
          <a:xfrm>
            <a:off x="8171896" y="1582987"/>
            <a:ext cx="3181336" cy="950828"/>
            <a:chOff x="-1" y="0"/>
            <a:chExt cx="3181335" cy="950826"/>
          </a:xfrm>
        </p:grpSpPr>
        <p:sp>
          <p:nvSpPr>
            <p:cNvPr id="149" name="Прямоугольник"/>
            <p:cNvSpPr/>
            <p:nvPr/>
          </p:nvSpPr>
          <p:spPr>
            <a:xfrm>
              <a:off x="-1" y="0"/>
              <a:ext cx="3181335" cy="950826"/>
            </a:xfrm>
            <a:prstGeom prst="rect">
              <a:avLst/>
            </a:prstGeom>
            <a:solidFill>
              <a:srgbClr val="FFCFAB">
                <a:alpha val="635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0" name="ПО системного раздела"/>
            <p:cNvSpPr txBox="1"/>
            <p:nvPr/>
          </p:nvSpPr>
          <p:spPr>
            <a:xfrm>
              <a:off x="52069" y="44450"/>
              <a:ext cx="3077195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ПО системного раздела</a:t>
              </a:r>
            </a:p>
          </p:txBody>
        </p:sp>
      </p:grpSp>
      <p:grpSp>
        <p:nvGrpSpPr>
          <p:cNvPr id="154" name="Rectangle 32"/>
          <p:cNvGrpSpPr/>
          <p:nvPr/>
        </p:nvGrpSpPr>
        <p:grpSpPr>
          <a:xfrm>
            <a:off x="9803563" y="2015586"/>
            <a:ext cx="1309160" cy="390533"/>
            <a:chOff x="0" y="-1"/>
            <a:chExt cx="1309158" cy="390532"/>
          </a:xfrm>
        </p:grpSpPr>
        <p:sp>
          <p:nvSpPr>
            <p:cNvPr id="152" name="Прямоугольник"/>
            <p:cNvSpPr/>
            <p:nvPr/>
          </p:nvSpPr>
          <p:spPr>
            <a:xfrm>
              <a:off x="0" y="-1"/>
              <a:ext cx="1309158" cy="390532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Сервис 1"/>
            <p:cNvSpPr txBox="1"/>
            <p:nvPr/>
          </p:nvSpPr>
          <p:spPr>
            <a:xfrm>
              <a:off x="52070" y="25989"/>
              <a:ext cx="1205019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ru-RU">
                  <a:latin typeface="Calibri" panose="020F0502020204030204" pitchFamily="34" charset="0"/>
                  <a:cs typeface="Calibri" panose="020F0502020204030204" pitchFamily="34" charset="0"/>
                </a:rPr>
                <a:t>Сервис 1</a:t>
              </a:r>
            </a:p>
          </p:txBody>
        </p:sp>
      </p:grpSp>
      <p:grpSp>
        <p:nvGrpSpPr>
          <p:cNvPr id="157" name="Rectangle 33"/>
          <p:cNvGrpSpPr/>
          <p:nvPr/>
        </p:nvGrpSpPr>
        <p:grpSpPr>
          <a:xfrm>
            <a:off x="8422554" y="2015586"/>
            <a:ext cx="1309160" cy="390533"/>
            <a:chOff x="0" y="-1"/>
            <a:chExt cx="1309158" cy="390532"/>
          </a:xfrm>
        </p:grpSpPr>
        <p:sp>
          <p:nvSpPr>
            <p:cNvPr id="155" name="Прямоугольник"/>
            <p:cNvSpPr/>
            <p:nvPr/>
          </p:nvSpPr>
          <p:spPr>
            <a:xfrm>
              <a:off x="0" y="-1"/>
              <a:ext cx="1309158" cy="390532"/>
            </a:xfrm>
            <a:prstGeom prst="rect">
              <a:avLst/>
            </a:prstGeom>
            <a:solidFill>
              <a:srgbClr val="CDDEFF"/>
            </a:solidFill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6" name="Драйвер 1"/>
            <p:cNvSpPr txBox="1"/>
            <p:nvPr/>
          </p:nvSpPr>
          <p:spPr>
            <a:xfrm>
              <a:off x="52070" y="13289"/>
              <a:ext cx="1205019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ru-RU">
                  <a:latin typeface="Calibri" panose="020F0502020204030204" pitchFamily="34" charset="0"/>
                  <a:cs typeface="Calibri" panose="020F0502020204030204" pitchFamily="34" charset="0"/>
                </a:rPr>
                <a:t>Драйвер 1</a:t>
              </a:r>
            </a:p>
          </p:txBody>
        </p:sp>
      </p:grpSp>
      <p:grpSp>
        <p:nvGrpSpPr>
          <p:cNvPr id="160" name="Rectangle 34"/>
          <p:cNvGrpSpPr/>
          <p:nvPr/>
        </p:nvGrpSpPr>
        <p:grpSpPr>
          <a:xfrm>
            <a:off x="8171386" y="2618045"/>
            <a:ext cx="3181337" cy="950828"/>
            <a:chOff x="-1" y="0"/>
            <a:chExt cx="3181335" cy="950826"/>
          </a:xfrm>
        </p:grpSpPr>
        <p:sp>
          <p:nvSpPr>
            <p:cNvPr id="158" name="Прямоугольник"/>
            <p:cNvSpPr/>
            <p:nvPr/>
          </p:nvSpPr>
          <p:spPr>
            <a:xfrm>
              <a:off x="-1" y="0"/>
              <a:ext cx="3181335" cy="950826"/>
            </a:xfrm>
            <a:prstGeom prst="rect">
              <a:avLst/>
            </a:prstGeom>
            <a:solidFill>
              <a:srgbClr val="CDD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9" name="Сервисы БОСРВ"/>
            <p:cNvSpPr txBox="1"/>
            <p:nvPr/>
          </p:nvSpPr>
          <p:spPr>
            <a:xfrm>
              <a:off x="52069" y="31750"/>
              <a:ext cx="3077195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Сервисы ОСРВ</a:t>
              </a:r>
            </a:p>
          </p:txBody>
        </p:sp>
      </p:grpSp>
      <p:grpSp>
        <p:nvGrpSpPr>
          <p:cNvPr id="163" name="Rectangle 35"/>
          <p:cNvGrpSpPr/>
          <p:nvPr/>
        </p:nvGrpSpPr>
        <p:grpSpPr>
          <a:xfrm>
            <a:off x="9700496" y="3050644"/>
            <a:ext cx="540378" cy="390532"/>
            <a:chOff x="0" y="0"/>
            <a:chExt cx="540377" cy="390531"/>
          </a:xfrm>
        </p:grpSpPr>
        <p:sp>
          <p:nvSpPr>
            <p:cNvPr id="161" name="Прямоугольник"/>
            <p:cNvSpPr/>
            <p:nvPr/>
          </p:nvSpPr>
          <p:spPr>
            <a:xfrm>
              <a:off x="0" y="0"/>
              <a:ext cx="540377" cy="390531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2" name="libc"/>
            <p:cNvSpPr/>
            <p:nvPr/>
          </p:nvSpPr>
          <p:spPr>
            <a:xfrm>
              <a:off x="65584" y="25991"/>
              <a:ext cx="433290" cy="338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ru-RU">
                  <a:latin typeface="Calibri" panose="020F0502020204030204" pitchFamily="34" charset="0"/>
                  <a:cs typeface="Calibri" panose="020F0502020204030204" pitchFamily="34" charset="0"/>
                </a:rPr>
                <a:t>libc</a:t>
              </a:r>
            </a:p>
          </p:txBody>
        </p:sp>
      </p:grpSp>
      <p:grpSp>
        <p:nvGrpSpPr>
          <p:cNvPr id="166" name="Rectangle 36"/>
          <p:cNvGrpSpPr/>
          <p:nvPr/>
        </p:nvGrpSpPr>
        <p:grpSpPr>
          <a:xfrm>
            <a:off x="8341272" y="3050642"/>
            <a:ext cx="1247154" cy="390533"/>
            <a:chOff x="-1" y="-1"/>
            <a:chExt cx="1247153" cy="390532"/>
          </a:xfrm>
        </p:grpSpPr>
        <p:sp>
          <p:nvSpPr>
            <p:cNvPr id="164" name="Прямоугольник"/>
            <p:cNvSpPr/>
            <p:nvPr/>
          </p:nvSpPr>
          <p:spPr>
            <a:xfrm>
              <a:off x="-1" y="-1"/>
              <a:ext cx="1247153" cy="390532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5" name="ARINC 653"/>
            <p:cNvSpPr txBox="1"/>
            <p:nvPr/>
          </p:nvSpPr>
          <p:spPr>
            <a:xfrm>
              <a:off x="52069" y="25989"/>
              <a:ext cx="1143013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APEX</a:t>
              </a:r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9" name="Rectangle 37"/>
          <p:cNvGrpSpPr/>
          <p:nvPr/>
        </p:nvGrpSpPr>
        <p:grpSpPr>
          <a:xfrm>
            <a:off x="10338975" y="3046998"/>
            <a:ext cx="913119" cy="390532"/>
            <a:chOff x="0" y="0"/>
            <a:chExt cx="913117" cy="390531"/>
          </a:xfrm>
        </p:grpSpPr>
        <p:sp>
          <p:nvSpPr>
            <p:cNvPr id="167" name="Прямоугольник"/>
            <p:cNvSpPr/>
            <p:nvPr/>
          </p:nvSpPr>
          <p:spPr>
            <a:xfrm>
              <a:off x="0" y="0"/>
              <a:ext cx="913117" cy="390531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8" name="syspart"/>
            <p:cNvSpPr/>
            <p:nvPr/>
          </p:nvSpPr>
          <p:spPr>
            <a:xfrm>
              <a:off x="52069" y="590"/>
              <a:ext cx="780403" cy="338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ru-RU">
                  <a:latin typeface="Calibri" panose="020F0502020204030204" pitchFamily="34" charset="0"/>
                  <a:cs typeface="Calibri" panose="020F0502020204030204" pitchFamily="34" charset="0"/>
                </a:rPr>
                <a:t>syspart</a:t>
              </a:r>
            </a:p>
          </p:txBody>
        </p:sp>
      </p:grpSp>
      <p:grpSp>
        <p:nvGrpSpPr>
          <p:cNvPr id="172" name="Rectangle 38"/>
          <p:cNvGrpSpPr/>
          <p:nvPr/>
        </p:nvGrpSpPr>
        <p:grpSpPr>
          <a:xfrm>
            <a:off x="717170" y="3758932"/>
            <a:ext cx="10770832" cy="1327577"/>
            <a:chOff x="0" y="-1"/>
            <a:chExt cx="10770831" cy="1327576"/>
          </a:xfrm>
        </p:grpSpPr>
        <p:sp>
          <p:nvSpPr>
            <p:cNvPr id="170" name="Прямоугольник"/>
            <p:cNvSpPr/>
            <p:nvPr/>
          </p:nvSpPr>
          <p:spPr>
            <a:xfrm>
              <a:off x="0" y="-1"/>
              <a:ext cx="10770831" cy="132757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1" name="Ядро ОСРВ"/>
            <p:cNvSpPr txBox="1"/>
            <p:nvPr/>
          </p:nvSpPr>
          <p:spPr>
            <a:xfrm>
              <a:off x="52070" y="6349"/>
              <a:ext cx="1066669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Ядро ОСРВ</a:t>
              </a:r>
            </a:p>
          </p:txBody>
        </p:sp>
      </p:grpSp>
      <p:grpSp>
        <p:nvGrpSpPr>
          <p:cNvPr id="175" name="Rectangle 39"/>
          <p:cNvGrpSpPr/>
          <p:nvPr/>
        </p:nvGrpSpPr>
        <p:grpSpPr>
          <a:xfrm>
            <a:off x="2971782" y="5155218"/>
            <a:ext cx="6248434" cy="465728"/>
            <a:chOff x="0" y="-1"/>
            <a:chExt cx="6248433" cy="465727"/>
          </a:xfrm>
        </p:grpSpPr>
        <p:sp>
          <p:nvSpPr>
            <p:cNvPr id="173" name="Прямоугольник"/>
            <p:cNvSpPr/>
            <p:nvPr/>
          </p:nvSpPr>
          <p:spPr>
            <a:xfrm>
              <a:off x="0" y="-1"/>
              <a:ext cx="6248433" cy="465727"/>
            </a:xfrm>
            <a:prstGeom prst="rect">
              <a:avLst/>
            </a:prstGeom>
            <a:solidFill>
              <a:srgbClr val="C7E5B5"/>
            </a:solidFill>
            <a:ln w="6350" cap="flat">
              <a:solidFill>
                <a:srgbClr val="C7E5B5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4" name="Аппаратура"/>
            <p:cNvSpPr txBox="1"/>
            <p:nvPr/>
          </p:nvSpPr>
          <p:spPr>
            <a:xfrm>
              <a:off x="52070" y="48198"/>
              <a:ext cx="6144293" cy="369329"/>
            </a:xfrm>
            <a:prstGeom prst="rect">
              <a:avLst/>
            </a:prstGeom>
            <a:noFill/>
            <a:ln w="12700" cap="flat">
              <a:solidFill>
                <a:srgbClr val="C7E5B5"/>
              </a:solidFill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Аппаратура</a:t>
              </a:r>
            </a:p>
          </p:txBody>
        </p:sp>
      </p:grpSp>
      <p:grpSp>
        <p:nvGrpSpPr>
          <p:cNvPr id="178" name="Rectangle 40"/>
          <p:cNvGrpSpPr/>
          <p:nvPr/>
        </p:nvGrpSpPr>
        <p:grpSpPr>
          <a:xfrm>
            <a:off x="852450" y="4603859"/>
            <a:ext cx="10515601" cy="383390"/>
            <a:chOff x="0" y="-1"/>
            <a:chExt cx="10515600" cy="383389"/>
          </a:xfrm>
        </p:grpSpPr>
        <p:sp>
          <p:nvSpPr>
            <p:cNvPr id="176" name="Прямоугольник"/>
            <p:cNvSpPr/>
            <p:nvPr/>
          </p:nvSpPr>
          <p:spPr>
            <a:xfrm>
              <a:off x="0" y="-1"/>
              <a:ext cx="10515600" cy="383389"/>
            </a:xfrm>
            <a:prstGeom prst="rect">
              <a:avLst/>
            </a:prstGeom>
            <a:solidFill>
              <a:srgbClr val="CDD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7" name="Пакет поддержки аппаратуры: MMU, обработка прерываний, таймер, etc."/>
            <p:cNvSpPr txBox="1"/>
            <p:nvPr/>
          </p:nvSpPr>
          <p:spPr>
            <a:xfrm>
              <a:off x="52069" y="7029"/>
              <a:ext cx="10411461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Пакет поддержки аппаратуры: MMU, обработка прерываний, таймер, </a:t>
              </a:r>
              <a:r>
                <a:rPr lang="ru-RU" dirty="0" err="1">
                  <a:latin typeface="Calibri" panose="020F0502020204030204" pitchFamily="34" charset="0"/>
                  <a:cs typeface="Calibri" panose="020F0502020204030204" pitchFamily="34" charset="0"/>
                </a:rPr>
                <a:t>etc</a:t>
              </a: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81" name="Rectangle 41"/>
          <p:cNvGrpSpPr/>
          <p:nvPr/>
        </p:nvGrpSpPr>
        <p:grpSpPr>
          <a:xfrm>
            <a:off x="852450" y="4129386"/>
            <a:ext cx="10515601" cy="383391"/>
            <a:chOff x="0" y="-1"/>
            <a:chExt cx="10515600" cy="383389"/>
          </a:xfrm>
        </p:grpSpPr>
        <p:sp>
          <p:nvSpPr>
            <p:cNvPr id="179" name="Прямоугольник"/>
            <p:cNvSpPr/>
            <p:nvPr/>
          </p:nvSpPr>
          <p:spPr>
            <a:xfrm>
              <a:off x="0" y="-1"/>
              <a:ext cx="10515600" cy="383389"/>
            </a:xfrm>
            <a:prstGeom prst="rect">
              <a:avLst/>
            </a:prstGeom>
            <a:solidFill>
              <a:srgbClr val="CDD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0" name="Сервисы ядра БОСРВ: планировщик, порты, каналы, etc."/>
            <p:cNvSpPr txBox="1"/>
            <p:nvPr/>
          </p:nvSpPr>
          <p:spPr>
            <a:xfrm>
              <a:off x="52069" y="7030"/>
              <a:ext cx="10463531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Сервисы ядра ОСРВ: планировщик, порты, каналы, монитор состояний, </a:t>
              </a:r>
              <a:r>
                <a:rPr lang="ru-RU" dirty="0" err="1">
                  <a:latin typeface="Calibri" panose="020F0502020204030204" pitchFamily="34" charset="0"/>
                  <a:cs typeface="Calibri" panose="020F0502020204030204" pitchFamily="34" charset="0"/>
                </a:rPr>
                <a:t>etc</a:t>
              </a: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517FC5-51EC-E250-AB75-90D0CD50D990}"/>
              </a:ext>
            </a:extLst>
          </p:cNvPr>
          <p:cNvSpPr txBox="1"/>
          <p:nvPr/>
        </p:nvSpPr>
        <p:spPr>
          <a:xfrm>
            <a:off x="260489" y="5749058"/>
            <a:ext cx="11182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Разделы изолированы по времени и пространству</a:t>
            </a:r>
            <a:r>
              <a:rPr lang="en-US" dirty="0"/>
              <a:t>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Выделенные разделам ресурсы определены заранее на уровне конфигурации.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Основная работа с оборудованием выполняется с пониженными привилегиями.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Изоляция в БОСРВ">
            <a:extLst>
              <a:ext uri="{FF2B5EF4-FFF2-40B4-BE49-F238E27FC236}">
                <a16:creationId xmlns:a16="http://schemas.microsoft.com/office/drawing/2014/main" xmlns="" id="{3F1C3EFF-70A0-76CE-0B02-11DE6297013A}"/>
              </a:ext>
            </a:extLst>
          </p:cNvPr>
          <p:cNvSpPr txBox="1"/>
          <p:nvPr/>
        </p:nvSpPr>
        <p:spPr>
          <a:xfrm>
            <a:off x="0" y="19901"/>
            <a:ext cx="12075885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2659A4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r>
              <a:rPr lang="ru-RU" dirty="0"/>
              <a:t>Механизмы обеспечения изоляции по памяти</a:t>
            </a:r>
            <a:endParaRPr dirty="0"/>
          </a:p>
        </p:txBody>
      </p:sp>
      <p:sp>
        <p:nvSpPr>
          <p:cNvPr id="9" name="Номер слайда">
            <a:extLst>
              <a:ext uri="{FF2B5EF4-FFF2-40B4-BE49-F238E27FC236}">
                <a16:creationId xmlns:a16="http://schemas.microsoft.com/office/drawing/2014/main" xmlns="" id="{D9210882-AF66-F391-FEF9-86C3AE84FFC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0833101" y="6272549"/>
            <a:ext cx="430468" cy="33855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600" b="1">
                <a:solidFill>
                  <a:srgbClr val="2659A4"/>
                </a:solidFill>
                <a:latin typeface="PT Sans" panose="020B0503020203020204" pitchFamily="34" charset="77"/>
              </a:rPr>
              <a:t>13</a:t>
            </a:fld>
            <a:endParaRPr sz="1600" b="1" dirty="0">
              <a:solidFill>
                <a:srgbClr val="2659A4"/>
              </a:solidFill>
              <a:latin typeface="PT Sans" panose="020B0503020203020204" pitchFamily="34" charset="7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7B4432E8-F014-F284-DB53-B04BE93051D0}"/>
              </a:ext>
            </a:extLst>
          </p:cNvPr>
          <p:cNvSpPr/>
          <p:nvPr/>
        </p:nvSpPr>
        <p:spPr>
          <a:xfrm>
            <a:off x="2221349" y="1452624"/>
            <a:ext cx="9578101" cy="1626494"/>
          </a:xfrm>
          <a:prstGeom prst="roundRect">
            <a:avLst>
              <a:gd name="adj" fmla="val 0"/>
            </a:avLst>
          </a:prstGeom>
          <a:solidFill>
            <a:srgbClr val="CDDEFF"/>
          </a:solidFill>
          <a:effectLst>
            <a:softEdge rad="2958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endParaRPr lang="en-US" sz="1400" b="1" dirty="0"/>
          </a:p>
        </p:txBody>
      </p:sp>
      <p:grpSp>
        <p:nvGrpSpPr>
          <p:cNvPr id="130" name="Rectangle 21"/>
          <p:cNvGrpSpPr/>
          <p:nvPr/>
        </p:nvGrpSpPr>
        <p:grpSpPr>
          <a:xfrm>
            <a:off x="2243263" y="1684239"/>
            <a:ext cx="1862496" cy="378112"/>
            <a:chOff x="-220064" y="-1"/>
            <a:chExt cx="3425552" cy="2490346"/>
          </a:xfrm>
        </p:grpSpPr>
        <p:sp>
          <p:nvSpPr>
            <p:cNvPr id="128" name="Прямоугольник"/>
            <p:cNvSpPr/>
            <p:nvPr/>
          </p:nvSpPr>
          <p:spPr>
            <a:xfrm>
              <a:off x="-220064" y="-1"/>
              <a:ext cx="3425552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Раздел P1"/>
            <p:cNvSpPr txBox="1"/>
            <p:nvPr/>
          </p:nvSpPr>
          <p:spPr>
            <a:xfrm>
              <a:off x="-120630" y="231421"/>
              <a:ext cx="3321407" cy="369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P1</a:t>
              </a:r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B48DE28E-E069-FB42-46E7-2D706E3A8A03}"/>
              </a:ext>
            </a:extLst>
          </p:cNvPr>
          <p:cNvSpPr/>
          <p:nvPr/>
        </p:nvSpPr>
        <p:spPr>
          <a:xfrm>
            <a:off x="2221349" y="3187754"/>
            <a:ext cx="9578101" cy="1144159"/>
          </a:xfrm>
          <a:prstGeom prst="roundRect">
            <a:avLst>
              <a:gd name="adj" fmla="val 0"/>
            </a:avLst>
          </a:prstGeom>
          <a:solidFill>
            <a:srgbClr val="CDDE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endParaRPr lang="en-US" sz="1400" b="1" dirty="0"/>
          </a:p>
        </p:txBody>
      </p:sp>
      <p:grpSp>
        <p:nvGrpSpPr>
          <p:cNvPr id="79" name="Rectangle 21">
            <a:extLst>
              <a:ext uri="{FF2B5EF4-FFF2-40B4-BE49-F238E27FC236}">
                <a16:creationId xmlns:a16="http://schemas.microsoft.com/office/drawing/2014/main" xmlns="" id="{55828C57-58DF-33D0-0835-06C29E4EC3DE}"/>
              </a:ext>
            </a:extLst>
          </p:cNvPr>
          <p:cNvGrpSpPr/>
          <p:nvPr/>
        </p:nvGrpSpPr>
        <p:grpSpPr>
          <a:xfrm>
            <a:off x="2234345" y="2166074"/>
            <a:ext cx="1868853" cy="378112"/>
            <a:chOff x="-1" y="-1"/>
            <a:chExt cx="3425549" cy="2490346"/>
          </a:xfrm>
          <a:solidFill>
            <a:schemeClr val="bg1">
              <a:alpha val="50423"/>
            </a:schemeClr>
          </a:solidFill>
        </p:grpSpPr>
        <p:sp>
          <p:nvSpPr>
            <p:cNvPr id="80" name="Прямоугольник">
              <a:extLst>
                <a:ext uri="{FF2B5EF4-FFF2-40B4-BE49-F238E27FC236}">
                  <a16:creationId xmlns:a16="http://schemas.microsoft.com/office/drawing/2014/main" xmlns="" id="{15B6DD66-5EB9-EE70-8880-5776CB72B428}"/>
                </a:ext>
              </a:extLst>
            </p:cNvPr>
            <p:cNvSpPr/>
            <p:nvPr/>
          </p:nvSpPr>
          <p:spPr>
            <a:xfrm>
              <a:off x="-1" y="-1"/>
              <a:ext cx="3425549" cy="2490346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Раздел P1">
              <a:extLst>
                <a:ext uri="{FF2B5EF4-FFF2-40B4-BE49-F238E27FC236}">
                  <a16:creationId xmlns:a16="http://schemas.microsoft.com/office/drawing/2014/main" xmlns="" id="{19DFB40A-EEC7-7960-ED64-14064DA0661A}"/>
                </a:ext>
              </a:extLst>
            </p:cNvPr>
            <p:cNvSpPr txBox="1"/>
            <p:nvPr/>
          </p:nvSpPr>
          <p:spPr>
            <a:xfrm>
              <a:off x="70407" y="6348"/>
              <a:ext cx="3321408" cy="243250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IDLE</a:t>
              </a:r>
              <a:endParaRPr lang="ru-RU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Rectangle 21">
            <a:extLst>
              <a:ext uri="{FF2B5EF4-FFF2-40B4-BE49-F238E27FC236}">
                <a16:creationId xmlns:a16="http://schemas.microsoft.com/office/drawing/2014/main" xmlns="" id="{6DE18D7A-D5EE-02A1-2A96-02A9AB0B9F26}"/>
              </a:ext>
            </a:extLst>
          </p:cNvPr>
          <p:cNvGrpSpPr/>
          <p:nvPr/>
        </p:nvGrpSpPr>
        <p:grpSpPr>
          <a:xfrm>
            <a:off x="4103197" y="1684525"/>
            <a:ext cx="1884325" cy="378112"/>
            <a:chOff x="-1" y="-1"/>
            <a:chExt cx="3425549" cy="2490346"/>
          </a:xfrm>
        </p:grpSpPr>
        <p:sp>
          <p:nvSpPr>
            <p:cNvPr id="12" name="Прямоугольник">
              <a:extLst>
                <a:ext uri="{FF2B5EF4-FFF2-40B4-BE49-F238E27FC236}">
                  <a16:creationId xmlns:a16="http://schemas.microsoft.com/office/drawing/2014/main" xmlns="" id="{01C9A1E6-E5D4-2366-797D-536DDDDA6DC3}"/>
                </a:ext>
              </a:extLst>
            </p:cNvPr>
            <p:cNvSpPr/>
            <p:nvPr/>
          </p:nvSpPr>
          <p:spPr>
            <a:xfrm>
              <a:off x="-1" y="-1"/>
              <a:ext cx="3425549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Раздел P1">
              <a:extLst>
                <a:ext uri="{FF2B5EF4-FFF2-40B4-BE49-F238E27FC236}">
                  <a16:creationId xmlns:a16="http://schemas.microsoft.com/office/drawing/2014/main" xmlns="" id="{6BC2A263-E02F-67AB-4D16-6006BB37DE69}"/>
                </a:ext>
              </a:extLst>
            </p:cNvPr>
            <p:cNvSpPr txBox="1"/>
            <p:nvPr/>
          </p:nvSpPr>
          <p:spPr>
            <a:xfrm>
              <a:off x="52068" y="6348"/>
              <a:ext cx="3321407" cy="2432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P2</a:t>
              </a:r>
            </a:p>
          </p:txBody>
        </p:sp>
      </p:grpSp>
      <p:grpSp>
        <p:nvGrpSpPr>
          <p:cNvPr id="18" name="Rectangle 21">
            <a:extLst>
              <a:ext uri="{FF2B5EF4-FFF2-40B4-BE49-F238E27FC236}">
                <a16:creationId xmlns:a16="http://schemas.microsoft.com/office/drawing/2014/main" xmlns="" id="{2C8F103D-6606-C903-4E2D-CC5AB7DB7BF3}"/>
              </a:ext>
            </a:extLst>
          </p:cNvPr>
          <p:cNvGrpSpPr/>
          <p:nvPr/>
        </p:nvGrpSpPr>
        <p:grpSpPr>
          <a:xfrm>
            <a:off x="4103197" y="2162786"/>
            <a:ext cx="1884325" cy="378112"/>
            <a:chOff x="-1" y="-1"/>
            <a:chExt cx="3425549" cy="2490346"/>
          </a:xfrm>
        </p:grpSpPr>
        <p:sp>
          <p:nvSpPr>
            <p:cNvPr id="19" name="Прямоугольник">
              <a:extLst>
                <a:ext uri="{FF2B5EF4-FFF2-40B4-BE49-F238E27FC236}">
                  <a16:creationId xmlns:a16="http://schemas.microsoft.com/office/drawing/2014/main" xmlns="" id="{9AA2819B-0935-4C03-F585-1B70EE021CEA}"/>
                </a:ext>
              </a:extLst>
            </p:cNvPr>
            <p:cNvSpPr/>
            <p:nvPr/>
          </p:nvSpPr>
          <p:spPr>
            <a:xfrm>
              <a:off x="-1" y="-1"/>
              <a:ext cx="3425549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Раздел P1">
              <a:extLst>
                <a:ext uri="{FF2B5EF4-FFF2-40B4-BE49-F238E27FC236}">
                  <a16:creationId xmlns:a16="http://schemas.microsoft.com/office/drawing/2014/main" xmlns="" id="{2121C501-7AA8-77D4-77AE-1FF5D8A157E8}"/>
                </a:ext>
              </a:extLst>
            </p:cNvPr>
            <p:cNvSpPr txBox="1"/>
            <p:nvPr/>
          </p:nvSpPr>
          <p:spPr>
            <a:xfrm>
              <a:off x="52068" y="6348"/>
              <a:ext cx="3321408" cy="2432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P2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B576E70-3339-DFA3-4CD6-46D3EB1D7F12}"/>
              </a:ext>
            </a:extLst>
          </p:cNvPr>
          <p:cNvSpPr txBox="1"/>
          <p:nvPr/>
        </p:nvSpPr>
        <p:spPr>
          <a:xfrm>
            <a:off x="900219" y="5541345"/>
            <a:ext cx="146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Время, </a:t>
            </a:r>
            <a:r>
              <a:rPr lang="ru-RU" dirty="0" err="1"/>
              <a:t>мс</a:t>
            </a:r>
            <a:endParaRPr lang="ru-RU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BC9A2864-3057-489C-9BDE-E4AA039CA38E}"/>
              </a:ext>
            </a:extLst>
          </p:cNvPr>
          <p:cNvCxnSpPr/>
          <p:nvPr/>
        </p:nvCxnSpPr>
        <p:spPr>
          <a:xfrm flipV="1">
            <a:off x="2218309" y="5665529"/>
            <a:ext cx="0" cy="17265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986479AA-0628-0161-93AD-86DC253FD73A}"/>
              </a:ext>
            </a:extLst>
          </p:cNvPr>
          <p:cNvCxnSpPr/>
          <p:nvPr/>
        </p:nvCxnSpPr>
        <p:spPr>
          <a:xfrm flipV="1">
            <a:off x="3161680" y="5660164"/>
            <a:ext cx="0" cy="17265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AA35DE71-D815-D5EF-F6C9-866A4803B63B}"/>
              </a:ext>
            </a:extLst>
          </p:cNvPr>
          <p:cNvCxnSpPr/>
          <p:nvPr/>
        </p:nvCxnSpPr>
        <p:spPr>
          <a:xfrm flipV="1">
            <a:off x="4103199" y="5662168"/>
            <a:ext cx="0" cy="17265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770A0923-4290-1F8D-F043-F7A2800734A7}"/>
              </a:ext>
            </a:extLst>
          </p:cNvPr>
          <p:cNvCxnSpPr/>
          <p:nvPr/>
        </p:nvCxnSpPr>
        <p:spPr>
          <a:xfrm flipV="1">
            <a:off x="5046004" y="5665947"/>
            <a:ext cx="0" cy="17265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673BFE93-477B-470B-2617-1B306A044EDF}"/>
              </a:ext>
            </a:extLst>
          </p:cNvPr>
          <p:cNvCxnSpPr/>
          <p:nvPr/>
        </p:nvCxnSpPr>
        <p:spPr>
          <a:xfrm flipV="1">
            <a:off x="5987523" y="5667951"/>
            <a:ext cx="0" cy="17265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2545F24B-B5AC-398C-7483-F39FEE88CCFE}"/>
              </a:ext>
            </a:extLst>
          </p:cNvPr>
          <p:cNvCxnSpPr/>
          <p:nvPr/>
        </p:nvCxnSpPr>
        <p:spPr>
          <a:xfrm flipV="1">
            <a:off x="6931296" y="5672230"/>
            <a:ext cx="0" cy="17265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8127645D-A0AF-4B24-7F6B-692173222CEF}"/>
              </a:ext>
            </a:extLst>
          </p:cNvPr>
          <p:cNvCxnSpPr/>
          <p:nvPr/>
        </p:nvCxnSpPr>
        <p:spPr>
          <a:xfrm flipV="1">
            <a:off x="8816186" y="5668869"/>
            <a:ext cx="0" cy="17265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0DCD5060-EA86-6935-F8D0-13C6EC48B493}"/>
              </a:ext>
            </a:extLst>
          </p:cNvPr>
          <p:cNvCxnSpPr/>
          <p:nvPr/>
        </p:nvCxnSpPr>
        <p:spPr>
          <a:xfrm flipV="1">
            <a:off x="9756144" y="5661729"/>
            <a:ext cx="0" cy="17265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xmlns="" id="{537D4C37-236F-23CA-18CC-F0D87FD48C59}"/>
              </a:ext>
            </a:extLst>
          </p:cNvPr>
          <p:cNvSpPr/>
          <p:nvPr/>
        </p:nvSpPr>
        <p:spPr>
          <a:xfrm>
            <a:off x="2218309" y="4457535"/>
            <a:ext cx="9578101" cy="1144159"/>
          </a:xfrm>
          <a:prstGeom prst="roundRect">
            <a:avLst>
              <a:gd name="adj" fmla="val 0"/>
            </a:avLst>
          </a:prstGeom>
          <a:solidFill>
            <a:srgbClr val="CDDE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endParaRPr lang="en-US" sz="1400" b="1" dirty="0"/>
          </a:p>
        </p:txBody>
      </p:sp>
      <p:grpSp>
        <p:nvGrpSpPr>
          <p:cNvPr id="178" name="Rectangle 21">
            <a:extLst>
              <a:ext uri="{FF2B5EF4-FFF2-40B4-BE49-F238E27FC236}">
                <a16:creationId xmlns:a16="http://schemas.microsoft.com/office/drawing/2014/main" xmlns="" id="{627EF4E0-8BEA-EB7F-0F4F-796447B666B6}"/>
              </a:ext>
            </a:extLst>
          </p:cNvPr>
          <p:cNvGrpSpPr/>
          <p:nvPr/>
        </p:nvGrpSpPr>
        <p:grpSpPr>
          <a:xfrm>
            <a:off x="7878118" y="3477428"/>
            <a:ext cx="1878025" cy="681466"/>
            <a:chOff x="-220064" y="-1"/>
            <a:chExt cx="3425552" cy="4488316"/>
          </a:xfrm>
        </p:grpSpPr>
        <p:sp>
          <p:nvSpPr>
            <p:cNvPr id="179" name="Прямоугольник">
              <a:extLst>
                <a:ext uri="{FF2B5EF4-FFF2-40B4-BE49-F238E27FC236}">
                  <a16:creationId xmlns:a16="http://schemas.microsoft.com/office/drawing/2014/main" xmlns="" id="{95E3A7F3-3042-22D7-36BE-C34D0ED9BE68}"/>
                </a:ext>
              </a:extLst>
            </p:cNvPr>
            <p:cNvSpPr/>
            <p:nvPr/>
          </p:nvSpPr>
          <p:spPr>
            <a:xfrm>
              <a:off x="-220064" y="-1"/>
              <a:ext cx="3425552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0" name="Раздел P1">
              <a:extLst>
                <a:ext uri="{FF2B5EF4-FFF2-40B4-BE49-F238E27FC236}">
                  <a16:creationId xmlns:a16="http://schemas.microsoft.com/office/drawing/2014/main" xmlns="" id="{465BBD3E-71F4-3DDE-C6EB-FE75577C431E}"/>
                </a:ext>
              </a:extLst>
            </p:cNvPr>
            <p:cNvSpPr txBox="1"/>
            <p:nvPr/>
          </p:nvSpPr>
          <p:spPr>
            <a:xfrm>
              <a:off x="-120631" y="231421"/>
              <a:ext cx="3321408" cy="4256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SysNET</a:t>
              </a:r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AB238802-3E7C-BA29-A9BF-0EFC50349BD7}"/>
              </a:ext>
            </a:extLst>
          </p:cNvPr>
          <p:cNvCxnSpPr/>
          <p:nvPr/>
        </p:nvCxnSpPr>
        <p:spPr>
          <a:xfrm flipV="1">
            <a:off x="10699515" y="5656364"/>
            <a:ext cx="0" cy="17265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ight Brace 123">
            <a:extLst>
              <a:ext uri="{FF2B5EF4-FFF2-40B4-BE49-F238E27FC236}">
                <a16:creationId xmlns:a16="http://schemas.microsoft.com/office/drawing/2014/main" xmlns="" id="{25356F88-68A5-ACF4-2FEA-5BF421490B7A}"/>
              </a:ext>
            </a:extLst>
          </p:cNvPr>
          <p:cNvSpPr/>
          <p:nvPr/>
        </p:nvSpPr>
        <p:spPr>
          <a:xfrm rot="16200000">
            <a:off x="3998474" y="-544559"/>
            <a:ext cx="245354" cy="3755773"/>
          </a:xfrm>
          <a:prstGeom prst="rightBrace">
            <a:avLst>
              <a:gd name="adj1" fmla="val 91666"/>
              <a:gd name="adj2" fmla="val 50378"/>
            </a:avLst>
          </a:prstGeom>
          <a:ln w="44450" cap="flat" cmpd="sng">
            <a:solidFill>
              <a:srgbClr val="FF0000"/>
            </a:solidFill>
            <a:prstDash val="sysDot"/>
            <a:miter lim="800000"/>
            <a:tailEnd w="sm" len="sm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51824"/>
                      <a:gd name="connsiteY0" fmla="*/ 0 h 3715618"/>
                      <a:gd name="connsiteX1" fmla="*/ 225912 w 451824"/>
                      <a:gd name="connsiteY1" fmla="*/ 37650 h 3715618"/>
                      <a:gd name="connsiteX2" fmla="*/ 225912 w 451824"/>
                      <a:gd name="connsiteY2" fmla="*/ 1820159 h 3715618"/>
                      <a:gd name="connsiteX3" fmla="*/ 451824 w 451824"/>
                      <a:gd name="connsiteY3" fmla="*/ 1857809 h 3715618"/>
                      <a:gd name="connsiteX4" fmla="*/ 225912 w 451824"/>
                      <a:gd name="connsiteY4" fmla="*/ 1895459 h 3715618"/>
                      <a:gd name="connsiteX5" fmla="*/ 225912 w 451824"/>
                      <a:gd name="connsiteY5" fmla="*/ 3677968 h 3715618"/>
                      <a:gd name="connsiteX6" fmla="*/ 0 w 451824"/>
                      <a:gd name="connsiteY6" fmla="*/ 3715618 h 3715618"/>
                      <a:gd name="connsiteX7" fmla="*/ 0 w 451824"/>
                      <a:gd name="connsiteY7" fmla="*/ 0 h 3715618"/>
                      <a:gd name="connsiteX0" fmla="*/ 0 w 451824"/>
                      <a:gd name="connsiteY0" fmla="*/ 0 h 3715618"/>
                      <a:gd name="connsiteX1" fmla="*/ 225912 w 451824"/>
                      <a:gd name="connsiteY1" fmla="*/ 37650 h 3715618"/>
                      <a:gd name="connsiteX2" fmla="*/ 225912 w 451824"/>
                      <a:gd name="connsiteY2" fmla="*/ 1820159 h 3715618"/>
                      <a:gd name="connsiteX3" fmla="*/ 451824 w 451824"/>
                      <a:gd name="connsiteY3" fmla="*/ 1857809 h 3715618"/>
                      <a:gd name="connsiteX4" fmla="*/ 225912 w 451824"/>
                      <a:gd name="connsiteY4" fmla="*/ 1895459 h 3715618"/>
                      <a:gd name="connsiteX5" fmla="*/ 225912 w 451824"/>
                      <a:gd name="connsiteY5" fmla="*/ 3677968 h 3715618"/>
                      <a:gd name="connsiteX6" fmla="*/ 0 w 451824"/>
                      <a:gd name="connsiteY6" fmla="*/ 3715618 h 3715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1824" h="3715618" stroke="0" extrusionOk="0">
                        <a:moveTo>
                          <a:pt x="0" y="0"/>
                        </a:moveTo>
                        <a:cubicBezTo>
                          <a:pt x="122591" y="-1343"/>
                          <a:pt x="222357" y="18190"/>
                          <a:pt x="225912" y="37650"/>
                        </a:cubicBezTo>
                        <a:cubicBezTo>
                          <a:pt x="337294" y="452204"/>
                          <a:pt x="274411" y="1114798"/>
                          <a:pt x="225912" y="1820159"/>
                        </a:cubicBezTo>
                        <a:cubicBezTo>
                          <a:pt x="214483" y="1852114"/>
                          <a:pt x="326660" y="1859998"/>
                          <a:pt x="451824" y="1857809"/>
                        </a:cubicBezTo>
                        <a:cubicBezTo>
                          <a:pt x="325308" y="1856853"/>
                          <a:pt x="226362" y="1874880"/>
                          <a:pt x="225912" y="1895459"/>
                        </a:cubicBezTo>
                        <a:cubicBezTo>
                          <a:pt x="115856" y="2765609"/>
                          <a:pt x="281328" y="3146444"/>
                          <a:pt x="225912" y="3677968"/>
                        </a:cubicBezTo>
                        <a:cubicBezTo>
                          <a:pt x="207696" y="3695973"/>
                          <a:pt x="112495" y="3727173"/>
                          <a:pt x="0" y="3715618"/>
                        </a:cubicBezTo>
                        <a:cubicBezTo>
                          <a:pt x="48231" y="3243805"/>
                          <a:pt x="-84455" y="1075090"/>
                          <a:pt x="0" y="0"/>
                        </a:cubicBezTo>
                        <a:close/>
                      </a:path>
                      <a:path w="451824" h="3715618" fill="none" extrusionOk="0">
                        <a:moveTo>
                          <a:pt x="0" y="0"/>
                        </a:moveTo>
                        <a:cubicBezTo>
                          <a:pt x="128062" y="1844"/>
                          <a:pt x="229496" y="17718"/>
                          <a:pt x="225912" y="37650"/>
                        </a:cubicBezTo>
                        <a:cubicBezTo>
                          <a:pt x="114901" y="887278"/>
                          <a:pt x="162139" y="1586400"/>
                          <a:pt x="225912" y="1820159"/>
                        </a:cubicBezTo>
                        <a:cubicBezTo>
                          <a:pt x="233181" y="1851773"/>
                          <a:pt x="328622" y="1874024"/>
                          <a:pt x="451824" y="1857809"/>
                        </a:cubicBezTo>
                        <a:cubicBezTo>
                          <a:pt x="328817" y="1860521"/>
                          <a:pt x="227363" y="1876443"/>
                          <a:pt x="225912" y="1895459"/>
                        </a:cubicBezTo>
                        <a:cubicBezTo>
                          <a:pt x="154883" y="2709617"/>
                          <a:pt x="381094" y="3121724"/>
                          <a:pt x="225912" y="3677968"/>
                        </a:cubicBezTo>
                        <a:cubicBezTo>
                          <a:pt x="221433" y="3699498"/>
                          <a:pt x="114095" y="3708254"/>
                          <a:pt x="0" y="371561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Rectangle 21">
            <a:extLst>
              <a:ext uri="{FF2B5EF4-FFF2-40B4-BE49-F238E27FC236}">
                <a16:creationId xmlns:a16="http://schemas.microsoft.com/office/drawing/2014/main" xmlns="" id="{2D34D424-997C-D93E-D6F8-EE715F1920DC}"/>
              </a:ext>
            </a:extLst>
          </p:cNvPr>
          <p:cNvGrpSpPr/>
          <p:nvPr/>
        </p:nvGrpSpPr>
        <p:grpSpPr>
          <a:xfrm>
            <a:off x="6013798" y="1684969"/>
            <a:ext cx="1862496" cy="378112"/>
            <a:chOff x="-220064" y="-1"/>
            <a:chExt cx="3425552" cy="2490346"/>
          </a:xfrm>
        </p:grpSpPr>
        <p:sp>
          <p:nvSpPr>
            <p:cNvPr id="59" name="Прямоугольник">
              <a:extLst>
                <a:ext uri="{FF2B5EF4-FFF2-40B4-BE49-F238E27FC236}">
                  <a16:creationId xmlns:a16="http://schemas.microsoft.com/office/drawing/2014/main" xmlns="" id="{9791582B-A98B-9705-B348-771AD63DC277}"/>
                </a:ext>
              </a:extLst>
            </p:cNvPr>
            <p:cNvSpPr/>
            <p:nvPr/>
          </p:nvSpPr>
          <p:spPr>
            <a:xfrm>
              <a:off x="-220064" y="-1"/>
              <a:ext cx="3425552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Раздел P1">
              <a:extLst>
                <a:ext uri="{FF2B5EF4-FFF2-40B4-BE49-F238E27FC236}">
                  <a16:creationId xmlns:a16="http://schemas.microsoft.com/office/drawing/2014/main" xmlns="" id="{0FF78C0D-04BA-DF46-8BB3-2C51BE22BB55}"/>
                </a:ext>
              </a:extLst>
            </p:cNvPr>
            <p:cNvSpPr txBox="1"/>
            <p:nvPr/>
          </p:nvSpPr>
          <p:spPr>
            <a:xfrm>
              <a:off x="-120630" y="231421"/>
              <a:ext cx="3321407" cy="369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P1</a:t>
              </a:r>
            </a:p>
          </p:txBody>
        </p:sp>
      </p:grpSp>
      <p:grpSp>
        <p:nvGrpSpPr>
          <p:cNvPr id="82" name="Rectangle 21">
            <a:extLst>
              <a:ext uri="{FF2B5EF4-FFF2-40B4-BE49-F238E27FC236}">
                <a16:creationId xmlns:a16="http://schemas.microsoft.com/office/drawing/2014/main" xmlns="" id="{318195A8-1CCA-D13D-469F-1AF519272C10}"/>
              </a:ext>
            </a:extLst>
          </p:cNvPr>
          <p:cNvGrpSpPr/>
          <p:nvPr/>
        </p:nvGrpSpPr>
        <p:grpSpPr>
          <a:xfrm>
            <a:off x="6008181" y="2163776"/>
            <a:ext cx="1868853" cy="378112"/>
            <a:chOff x="-1" y="-1"/>
            <a:chExt cx="3425549" cy="2490346"/>
          </a:xfrm>
          <a:solidFill>
            <a:schemeClr val="bg1">
              <a:alpha val="50423"/>
            </a:schemeClr>
          </a:solidFill>
        </p:grpSpPr>
        <p:sp>
          <p:nvSpPr>
            <p:cNvPr id="83" name="Прямоугольник">
              <a:extLst>
                <a:ext uri="{FF2B5EF4-FFF2-40B4-BE49-F238E27FC236}">
                  <a16:creationId xmlns:a16="http://schemas.microsoft.com/office/drawing/2014/main" xmlns="" id="{AA3A2FF3-62AA-16AC-541F-1B34DB65A2E6}"/>
                </a:ext>
              </a:extLst>
            </p:cNvPr>
            <p:cNvSpPr/>
            <p:nvPr/>
          </p:nvSpPr>
          <p:spPr>
            <a:xfrm>
              <a:off x="-1" y="-1"/>
              <a:ext cx="3425549" cy="2490346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Раздел P1">
              <a:extLst>
                <a:ext uri="{FF2B5EF4-FFF2-40B4-BE49-F238E27FC236}">
                  <a16:creationId xmlns:a16="http://schemas.microsoft.com/office/drawing/2014/main" xmlns="" id="{18BF30B5-E9DD-D7A8-0B43-3A3DF37AE791}"/>
                </a:ext>
              </a:extLst>
            </p:cNvPr>
            <p:cNvSpPr txBox="1"/>
            <p:nvPr/>
          </p:nvSpPr>
          <p:spPr>
            <a:xfrm>
              <a:off x="70407" y="6348"/>
              <a:ext cx="3321408" cy="243250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IDLE</a:t>
              </a:r>
              <a:endParaRPr lang="ru-RU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5" name="Rectangle 21">
            <a:extLst>
              <a:ext uri="{FF2B5EF4-FFF2-40B4-BE49-F238E27FC236}">
                <a16:creationId xmlns:a16="http://schemas.microsoft.com/office/drawing/2014/main" xmlns="" id="{FC5A0DC6-3453-2E03-36BF-BA9B6603BC6A}"/>
              </a:ext>
            </a:extLst>
          </p:cNvPr>
          <p:cNvGrpSpPr/>
          <p:nvPr/>
        </p:nvGrpSpPr>
        <p:grpSpPr>
          <a:xfrm>
            <a:off x="7873732" y="1685255"/>
            <a:ext cx="1884325" cy="378112"/>
            <a:chOff x="-1" y="-1"/>
            <a:chExt cx="3425549" cy="2490346"/>
          </a:xfrm>
        </p:grpSpPr>
        <p:sp>
          <p:nvSpPr>
            <p:cNvPr id="86" name="Прямоугольник">
              <a:extLst>
                <a:ext uri="{FF2B5EF4-FFF2-40B4-BE49-F238E27FC236}">
                  <a16:creationId xmlns:a16="http://schemas.microsoft.com/office/drawing/2014/main" xmlns="" id="{FB6DC657-936F-3E7B-191E-88EE37F0E82E}"/>
                </a:ext>
              </a:extLst>
            </p:cNvPr>
            <p:cNvSpPr/>
            <p:nvPr/>
          </p:nvSpPr>
          <p:spPr>
            <a:xfrm>
              <a:off x="-1" y="-1"/>
              <a:ext cx="3425549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Раздел P1">
              <a:extLst>
                <a:ext uri="{FF2B5EF4-FFF2-40B4-BE49-F238E27FC236}">
                  <a16:creationId xmlns:a16="http://schemas.microsoft.com/office/drawing/2014/main" xmlns="" id="{A3D95003-CA91-C25E-7C83-E78ECB473DA4}"/>
                </a:ext>
              </a:extLst>
            </p:cNvPr>
            <p:cNvSpPr txBox="1"/>
            <p:nvPr/>
          </p:nvSpPr>
          <p:spPr>
            <a:xfrm>
              <a:off x="52068" y="6348"/>
              <a:ext cx="3321407" cy="2432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P2</a:t>
              </a:r>
            </a:p>
          </p:txBody>
        </p:sp>
      </p:grpSp>
      <p:grpSp>
        <p:nvGrpSpPr>
          <p:cNvPr id="88" name="Rectangle 21">
            <a:extLst>
              <a:ext uri="{FF2B5EF4-FFF2-40B4-BE49-F238E27FC236}">
                <a16:creationId xmlns:a16="http://schemas.microsoft.com/office/drawing/2014/main" xmlns="" id="{7C0B84B4-316E-3923-0738-CA02CFDACC10}"/>
              </a:ext>
            </a:extLst>
          </p:cNvPr>
          <p:cNvGrpSpPr/>
          <p:nvPr/>
        </p:nvGrpSpPr>
        <p:grpSpPr>
          <a:xfrm>
            <a:off x="7873732" y="2160215"/>
            <a:ext cx="1884325" cy="378112"/>
            <a:chOff x="-1" y="-1"/>
            <a:chExt cx="3425549" cy="2490346"/>
          </a:xfrm>
        </p:grpSpPr>
        <p:sp>
          <p:nvSpPr>
            <p:cNvPr id="89" name="Прямоугольник">
              <a:extLst>
                <a:ext uri="{FF2B5EF4-FFF2-40B4-BE49-F238E27FC236}">
                  <a16:creationId xmlns:a16="http://schemas.microsoft.com/office/drawing/2014/main" xmlns="" id="{26B87B5A-A1A8-C22A-5A54-4DF4B8E5BA49}"/>
                </a:ext>
              </a:extLst>
            </p:cNvPr>
            <p:cNvSpPr/>
            <p:nvPr/>
          </p:nvSpPr>
          <p:spPr>
            <a:xfrm>
              <a:off x="-1" y="-1"/>
              <a:ext cx="3425549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Раздел P1">
              <a:extLst>
                <a:ext uri="{FF2B5EF4-FFF2-40B4-BE49-F238E27FC236}">
                  <a16:creationId xmlns:a16="http://schemas.microsoft.com/office/drawing/2014/main" xmlns="" id="{C27AF86E-8313-3E63-EAEB-962ED3AB7652}"/>
                </a:ext>
              </a:extLst>
            </p:cNvPr>
            <p:cNvSpPr txBox="1"/>
            <p:nvPr/>
          </p:nvSpPr>
          <p:spPr>
            <a:xfrm>
              <a:off x="52068" y="6348"/>
              <a:ext cx="3321408" cy="24325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P2</a:t>
              </a:r>
            </a:p>
          </p:txBody>
        </p:sp>
      </p:grpSp>
      <p:grpSp>
        <p:nvGrpSpPr>
          <p:cNvPr id="103" name="Rectangle 21">
            <a:extLst>
              <a:ext uri="{FF2B5EF4-FFF2-40B4-BE49-F238E27FC236}">
                <a16:creationId xmlns:a16="http://schemas.microsoft.com/office/drawing/2014/main" xmlns="" id="{A3B70774-2CC3-D6E3-9D5F-2917641FD46E}"/>
              </a:ext>
            </a:extLst>
          </p:cNvPr>
          <p:cNvGrpSpPr/>
          <p:nvPr/>
        </p:nvGrpSpPr>
        <p:grpSpPr>
          <a:xfrm>
            <a:off x="9781703" y="1686235"/>
            <a:ext cx="1862496" cy="378112"/>
            <a:chOff x="-220064" y="-1"/>
            <a:chExt cx="3425552" cy="2490346"/>
          </a:xfrm>
        </p:grpSpPr>
        <p:sp>
          <p:nvSpPr>
            <p:cNvPr id="104" name="Прямоугольник">
              <a:extLst>
                <a:ext uri="{FF2B5EF4-FFF2-40B4-BE49-F238E27FC236}">
                  <a16:creationId xmlns:a16="http://schemas.microsoft.com/office/drawing/2014/main" xmlns="" id="{E2BA8D4B-AC9D-B1ED-31E4-3CD4786AA57E}"/>
                </a:ext>
              </a:extLst>
            </p:cNvPr>
            <p:cNvSpPr/>
            <p:nvPr/>
          </p:nvSpPr>
          <p:spPr>
            <a:xfrm>
              <a:off x="-220064" y="-1"/>
              <a:ext cx="3425552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Раздел P1">
              <a:extLst>
                <a:ext uri="{FF2B5EF4-FFF2-40B4-BE49-F238E27FC236}">
                  <a16:creationId xmlns:a16="http://schemas.microsoft.com/office/drawing/2014/main" xmlns="" id="{061594D5-A6FF-81A4-8FC0-37F9A2E7EF8A}"/>
                </a:ext>
              </a:extLst>
            </p:cNvPr>
            <p:cNvSpPr txBox="1"/>
            <p:nvPr/>
          </p:nvSpPr>
          <p:spPr>
            <a:xfrm>
              <a:off x="-120630" y="231421"/>
              <a:ext cx="3321407" cy="369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P1</a:t>
              </a:r>
            </a:p>
          </p:txBody>
        </p:sp>
      </p:grpSp>
      <p:grpSp>
        <p:nvGrpSpPr>
          <p:cNvPr id="184" name="Rectangle 21">
            <a:extLst>
              <a:ext uri="{FF2B5EF4-FFF2-40B4-BE49-F238E27FC236}">
                <a16:creationId xmlns:a16="http://schemas.microsoft.com/office/drawing/2014/main" xmlns="" id="{4D897E1D-E969-C625-CDA6-022604E69D19}"/>
              </a:ext>
            </a:extLst>
          </p:cNvPr>
          <p:cNvGrpSpPr/>
          <p:nvPr/>
        </p:nvGrpSpPr>
        <p:grpSpPr>
          <a:xfrm>
            <a:off x="10288935" y="3475252"/>
            <a:ext cx="1878025" cy="681466"/>
            <a:chOff x="-220064" y="-1"/>
            <a:chExt cx="3425552" cy="4488316"/>
          </a:xfrm>
        </p:grpSpPr>
        <p:sp>
          <p:nvSpPr>
            <p:cNvPr id="185" name="Прямоугольник">
              <a:extLst>
                <a:ext uri="{FF2B5EF4-FFF2-40B4-BE49-F238E27FC236}">
                  <a16:creationId xmlns:a16="http://schemas.microsoft.com/office/drawing/2014/main" xmlns="" id="{B1A134DD-894C-844F-6C00-7C112DE365FE}"/>
                </a:ext>
              </a:extLst>
            </p:cNvPr>
            <p:cNvSpPr/>
            <p:nvPr/>
          </p:nvSpPr>
          <p:spPr>
            <a:xfrm>
              <a:off x="-220064" y="-1"/>
              <a:ext cx="3425552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6" name="Раздел P1">
              <a:extLst>
                <a:ext uri="{FF2B5EF4-FFF2-40B4-BE49-F238E27FC236}">
                  <a16:creationId xmlns:a16="http://schemas.microsoft.com/office/drawing/2014/main" xmlns="" id="{9758AA1F-EADD-9C07-FC97-570140FBF609}"/>
                </a:ext>
              </a:extLst>
            </p:cNvPr>
            <p:cNvSpPr txBox="1"/>
            <p:nvPr/>
          </p:nvSpPr>
          <p:spPr>
            <a:xfrm>
              <a:off x="-120631" y="231421"/>
              <a:ext cx="3321408" cy="42568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SysNET</a:t>
              </a:r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6" name="Rectangle 21">
            <a:extLst>
              <a:ext uri="{FF2B5EF4-FFF2-40B4-BE49-F238E27FC236}">
                <a16:creationId xmlns:a16="http://schemas.microsoft.com/office/drawing/2014/main" xmlns="" id="{EB965894-4733-B362-A1EB-AE6822486240}"/>
              </a:ext>
            </a:extLst>
          </p:cNvPr>
          <p:cNvGrpSpPr/>
          <p:nvPr/>
        </p:nvGrpSpPr>
        <p:grpSpPr>
          <a:xfrm>
            <a:off x="9776086" y="2165042"/>
            <a:ext cx="1868853" cy="378112"/>
            <a:chOff x="-1" y="-1"/>
            <a:chExt cx="3425549" cy="2490346"/>
          </a:xfrm>
          <a:solidFill>
            <a:schemeClr val="bg1">
              <a:alpha val="50423"/>
            </a:schemeClr>
          </a:solidFill>
        </p:grpSpPr>
        <p:sp>
          <p:nvSpPr>
            <p:cNvPr id="110" name="Прямоугольник">
              <a:extLst>
                <a:ext uri="{FF2B5EF4-FFF2-40B4-BE49-F238E27FC236}">
                  <a16:creationId xmlns:a16="http://schemas.microsoft.com/office/drawing/2014/main" xmlns="" id="{1F08B8CB-C4CB-4202-6201-E2C207C23D6B}"/>
                </a:ext>
              </a:extLst>
            </p:cNvPr>
            <p:cNvSpPr/>
            <p:nvPr/>
          </p:nvSpPr>
          <p:spPr>
            <a:xfrm>
              <a:off x="-1" y="-1"/>
              <a:ext cx="3425549" cy="2490346"/>
            </a:xfrm>
            <a:prstGeom prst="rect">
              <a:avLst/>
            </a:prstGeom>
            <a:grpFill/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Раздел P1">
              <a:extLst>
                <a:ext uri="{FF2B5EF4-FFF2-40B4-BE49-F238E27FC236}">
                  <a16:creationId xmlns:a16="http://schemas.microsoft.com/office/drawing/2014/main" xmlns="" id="{CD9E2935-7FD5-2E24-2004-8F00E727271A}"/>
                </a:ext>
              </a:extLst>
            </p:cNvPr>
            <p:cNvSpPr txBox="1"/>
            <p:nvPr/>
          </p:nvSpPr>
          <p:spPr>
            <a:xfrm>
              <a:off x="70407" y="6348"/>
              <a:ext cx="3321408" cy="243250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IDLE</a:t>
              </a:r>
              <a:endParaRPr lang="ru-RU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EBE542B2-0474-49EF-00EC-01FE3691E58A}"/>
              </a:ext>
            </a:extLst>
          </p:cNvPr>
          <p:cNvSpPr txBox="1"/>
          <p:nvPr/>
        </p:nvSpPr>
        <p:spPr>
          <a:xfrm>
            <a:off x="1227448" y="947498"/>
            <a:ext cx="6111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>
                <a:latin typeface="PT Sans"/>
                <a:ea typeface="PT Sans"/>
                <a:cs typeface="PT Sans"/>
                <a:sym typeface="PT Sans"/>
              </a:defRP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Основной временной кадр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мс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7" name="Right Brace 126">
            <a:extLst>
              <a:ext uri="{FF2B5EF4-FFF2-40B4-BE49-F238E27FC236}">
                <a16:creationId xmlns:a16="http://schemas.microsoft.com/office/drawing/2014/main" xmlns="" id="{2E97162D-C297-9463-BB66-40945C07AA70}"/>
              </a:ext>
            </a:extLst>
          </p:cNvPr>
          <p:cNvSpPr/>
          <p:nvPr/>
        </p:nvSpPr>
        <p:spPr>
          <a:xfrm rot="16200000">
            <a:off x="8622538" y="550630"/>
            <a:ext cx="399180" cy="1868037"/>
          </a:xfrm>
          <a:prstGeom prst="rightBrace">
            <a:avLst>
              <a:gd name="adj1" fmla="val 91666"/>
              <a:gd name="adj2" fmla="val 50000"/>
            </a:avLst>
          </a:prstGeom>
          <a:ln w="44450" cap="flat" cmpd="sng">
            <a:solidFill>
              <a:schemeClr val="accent2"/>
            </a:solidFill>
            <a:prstDash val="sysDot"/>
            <a:miter lim="800000"/>
            <a:tailEnd w="sm" len="sm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51824"/>
                      <a:gd name="connsiteY0" fmla="*/ 0 h 3715618"/>
                      <a:gd name="connsiteX1" fmla="*/ 225912 w 451824"/>
                      <a:gd name="connsiteY1" fmla="*/ 37650 h 3715618"/>
                      <a:gd name="connsiteX2" fmla="*/ 225912 w 451824"/>
                      <a:gd name="connsiteY2" fmla="*/ 1820159 h 3715618"/>
                      <a:gd name="connsiteX3" fmla="*/ 451824 w 451824"/>
                      <a:gd name="connsiteY3" fmla="*/ 1857809 h 3715618"/>
                      <a:gd name="connsiteX4" fmla="*/ 225912 w 451824"/>
                      <a:gd name="connsiteY4" fmla="*/ 1895459 h 3715618"/>
                      <a:gd name="connsiteX5" fmla="*/ 225912 w 451824"/>
                      <a:gd name="connsiteY5" fmla="*/ 3677968 h 3715618"/>
                      <a:gd name="connsiteX6" fmla="*/ 0 w 451824"/>
                      <a:gd name="connsiteY6" fmla="*/ 3715618 h 3715618"/>
                      <a:gd name="connsiteX7" fmla="*/ 0 w 451824"/>
                      <a:gd name="connsiteY7" fmla="*/ 0 h 3715618"/>
                      <a:gd name="connsiteX0" fmla="*/ 0 w 451824"/>
                      <a:gd name="connsiteY0" fmla="*/ 0 h 3715618"/>
                      <a:gd name="connsiteX1" fmla="*/ 225912 w 451824"/>
                      <a:gd name="connsiteY1" fmla="*/ 37650 h 3715618"/>
                      <a:gd name="connsiteX2" fmla="*/ 225912 w 451824"/>
                      <a:gd name="connsiteY2" fmla="*/ 1820159 h 3715618"/>
                      <a:gd name="connsiteX3" fmla="*/ 451824 w 451824"/>
                      <a:gd name="connsiteY3" fmla="*/ 1857809 h 3715618"/>
                      <a:gd name="connsiteX4" fmla="*/ 225912 w 451824"/>
                      <a:gd name="connsiteY4" fmla="*/ 1895459 h 3715618"/>
                      <a:gd name="connsiteX5" fmla="*/ 225912 w 451824"/>
                      <a:gd name="connsiteY5" fmla="*/ 3677968 h 3715618"/>
                      <a:gd name="connsiteX6" fmla="*/ 0 w 451824"/>
                      <a:gd name="connsiteY6" fmla="*/ 3715618 h 3715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1824" h="3715618" stroke="0" extrusionOk="0">
                        <a:moveTo>
                          <a:pt x="0" y="0"/>
                        </a:moveTo>
                        <a:cubicBezTo>
                          <a:pt x="122591" y="-1343"/>
                          <a:pt x="222357" y="18190"/>
                          <a:pt x="225912" y="37650"/>
                        </a:cubicBezTo>
                        <a:cubicBezTo>
                          <a:pt x="337294" y="452204"/>
                          <a:pt x="274411" y="1114798"/>
                          <a:pt x="225912" y="1820159"/>
                        </a:cubicBezTo>
                        <a:cubicBezTo>
                          <a:pt x="214483" y="1852114"/>
                          <a:pt x="326660" y="1859998"/>
                          <a:pt x="451824" y="1857809"/>
                        </a:cubicBezTo>
                        <a:cubicBezTo>
                          <a:pt x="325308" y="1856853"/>
                          <a:pt x="226362" y="1874880"/>
                          <a:pt x="225912" y="1895459"/>
                        </a:cubicBezTo>
                        <a:cubicBezTo>
                          <a:pt x="115856" y="2765609"/>
                          <a:pt x="281328" y="3146444"/>
                          <a:pt x="225912" y="3677968"/>
                        </a:cubicBezTo>
                        <a:cubicBezTo>
                          <a:pt x="207696" y="3695973"/>
                          <a:pt x="112495" y="3727173"/>
                          <a:pt x="0" y="3715618"/>
                        </a:cubicBezTo>
                        <a:cubicBezTo>
                          <a:pt x="48231" y="3243805"/>
                          <a:pt x="-84455" y="1075090"/>
                          <a:pt x="0" y="0"/>
                        </a:cubicBezTo>
                        <a:close/>
                      </a:path>
                      <a:path w="451824" h="3715618" fill="none" extrusionOk="0">
                        <a:moveTo>
                          <a:pt x="0" y="0"/>
                        </a:moveTo>
                        <a:cubicBezTo>
                          <a:pt x="128062" y="1844"/>
                          <a:pt x="229496" y="17718"/>
                          <a:pt x="225912" y="37650"/>
                        </a:cubicBezTo>
                        <a:cubicBezTo>
                          <a:pt x="114901" y="887278"/>
                          <a:pt x="162139" y="1586400"/>
                          <a:pt x="225912" y="1820159"/>
                        </a:cubicBezTo>
                        <a:cubicBezTo>
                          <a:pt x="233181" y="1851773"/>
                          <a:pt x="328622" y="1874024"/>
                          <a:pt x="451824" y="1857809"/>
                        </a:cubicBezTo>
                        <a:cubicBezTo>
                          <a:pt x="328817" y="1860521"/>
                          <a:pt x="227363" y="1876443"/>
                          <a:pt x="225912" y="1895459"/>
                        </a:cubicBezTo>
                        <a:cubicBezTo>
                          <a:pt x="154883" y="2709617"/>
                          <a:pt x="381094" y="3121724"/>
                          <a:pt x="225912" y="3677968"/>
                        </a:cubicBezTo>
                        <a:cubicBezTo>
                          <a:pt x="221433" y="3699498"/>
                          <a:pt x="114095" y="3708254"/>
                          <a:pt x="0" y="3715618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9B4FDAFE-C2DE-D964-EB5B-F184D0FDFE5C}"/>
              </a:ext>
            </a:extLst>
          </p:cNvPr>
          <p:cNvSpPr txBox="1"/>
          <p:nvPr/>
        </p:nvSpPr>
        <p:spPr>
          <a:xfrm>
            <a:off x="5766283" y="1019106"/>
            <a:ext cx="6111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>
                <a:latin typeface="PT Sans"/>
                <a:ea typeface="PT Sans"/>
                <a:cs typeface="PT Sans"/>
                <a:sym typeface="PT Sans"/>
              </a:defRP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Окно раздела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P2 (2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мс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xmlns="" id="{6F8C48B6-E618-D505-2478-DB08FB1A5C93}"/>
              </a:ext>
            </a:extLst>
          </p:cNvPr>
          <p:cNvCxnSpPr>
            <a:cxnSpLocks/>
            <a:endCxn id="128" idx="2"/>
          </p:cNvCxnSpPr>
          <p:nvPr/>
        </p:nvCxnSpPr>
        <p:spPr>
          <a:xfrm flipH="1" flipV="1">
            <a:off x="3174511" y="2062351"/>
            <a:ext cx="738416" cy="708308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792F7E95-3E4E-CFF2-53E3-BE7B1EF7A0B5}"/>
              </a:ext>
            </a:extLst>
          </p:cNvPr>
          <p:cNvSpPr txBox="1"/>
          <p:nvPr/>
        </p:nvSpPr>
        <p:spPr>
          <a:xfrm>
            <a:off x="1075995" y="2672069"/>
            <a:ext cx="6111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>
                <a:latin typeface="PT Sans"/>
                <a:ea typeface="PT Sans"/>
                <a:cs typeface="PT Sans"/>
                <a:sym typeface="PT Sans"/>
              </a:defRP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Разделу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P1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назначено 0-е ядро ЦПУ</a:t>
            </a:r>
          </a:p>
        </p:txBody>
      </p:sp>
      <p:grpSp>
        <p:nvGrpSpPr>
          <p:cNvPr id="137" name="Rectangle 21">
            <a:extLst>
              <a:ext uri="{FF2B5EF4-FFF2-40B4-BE49-F238E27FC236}">
                <a16:creationId xmlns:a16="http://schemas.microsoft.com/office/drawing/2014/main" xmlns="" id="{DC83DABE-3A7F-5B29-270D-A71E7F4A6F4F}"/>
              </a:ext>
            </a:extLst>
          </p:cNvPr>
          <p:cNvGrpSpPr/>
          <p:nvPr/>
        </p:nvGrpSpPr>
        <p:grpSpPr>
          <a:xfrm>
            <a:off x="2222299" y="3478390"/>
            <a:ext cx="1176761" cy="378112"/>
            <a:chOff x="-220064" y="-1"/>
            <a:chExt cx="3425552" cy="2490346"/>
          </a:xfrm>
        </p:grpSpPr>
        <p:sp>
          <p:nvSpPr>
            <p:cNvPr id="138" name="Прямоугольник">
              <a:extLst>
                <a:ext uri="{FF2B5EF4-FFF2-40B4-BE49-F238E27FC236}">
                  <a16:creationId xmlns:a16="http://schemas.microsoft.com/office/drawing/2014/main" xmlns="" id="{5768B6BF-B5A6-D21A-9E90-A6A9453DF521}"/>
                </a:ext>
              </a:extLst>
            </p:cNvPr>
            <p:cNvSpPr/>
            <p:nvPr/>
          </p:nvSpPr>
          <p:spPr>
            <a:xfrm>
              <a:off x="-220064" y="-1"/>
              <a:ext cx="3425552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9" name="Раздел P1">
              <a:extLst>
                <a:ext uri="{FF2B5EF4-FFF2-40B4-BE49-F238E27FC236}">
                  <a16:creationId xmlns:a16="http://schemas.microsoft.com/office/drawing/2014/main" xmlns="" id="{9C81B28F-DC4A-9834-2905-50523FD79601}"/>
                </a:ext>
              </a:extLst>
            </p:cNvPr>
            <p:cNvSpPr txBox="1"/>
            <p:nvPr/>
          </p:nvSpPr>
          <p:spPr>
            <a:xfrm>
              <a:off x="-120630" y="231421"/>
              <a:ext cx="3321407" cy="369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P1</a:t>
              </a:r>
            </a:p>
          </p:txBody>
        </p:sp>
      </p:grpSp>
      <p:grpSp>
        <p:nvGrpSpPr>
          <p:cNvPr id="140" name="Rectangle 21">
            <a:extLst>
              <a:ext uri="{FF2B5EF4-FFF2-40B4-BE49-F238E27FC236}">
                <a16:creationId xmlns:a16="http://schemas.microsoft.com/office/drawing/2014/main" xmlns="" id="{4BCF666C-4E21-51BE-3021-18A53EA7B433}"/>
              </a:ext>
            </a:extLst>
          </p:cNvPr>
          <p:cNvGrpSpPr/>
          <p:nvPr/>
        </p:nvGrpSpPr>
        <p:grpSpPr>
          <a:xfrm>
            <a:off x="3913128" y="3477909"/>
            <a:ext cx="1119788" cy="378112"/>
            <a:chOff x="-220064" y="-1"/>
            <a:chExt cx="3425552" cy="2490346"/>
          </a:xfrm>
        </p:grpSpPr>
        <p:sp>
          <p:nvSpPr>
            <p:cNvPr id="141" name="Прямоугольник">
              <a:extLst>
                <a:ext uri="{FF2B5EF4-FFF2-40B4-BE49-F238E27FC236}">
                  <a16:creationId xmlns:a16="http://schemas.microsoft.com/office/drawing/2014/main" xmlns="" id="{B02F89E4-C243-1161-E858-E4A567C5A03A}"/>
                </a:ext>
              </a:extLst>
            </p:cNvPr>
            <p:cNvSpPr/>
            <p:nvPr/>
          </p:nvSpPr>
          <p:spPr>
            <a:xfrm>
              <a:off x="-220064" y="-1"/>
              <a:ext cx="3425552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Раздел P1">
              <a:extLst>
                <a:ext uri="{FF2B5EF4-FFF2-40B4-BE49-F238E27FC236}">
                  <a16:creationId xmlns:a16="http://schemas.microsoft.com/office/drawing/2014/main" xmlns="" id="{9DC65C12-A700-B934-E174-A0BA99507CEE}"/>
                </a:ext>
              </a:extLst>
            </p:cNvPr>
            <p:cNvSpPr txBox="1"/>
            <p:nvPr/>
          </p:nvSpPr>
          <p:spPr>
            <a:xfrm>
              <a:off x="-120630" y="231421"/>
              <a:ext cx="3321407" cy="369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P1</a:t>
              </a:r>
            </a:p>
          </p:txBody>
        </p:sp>
      </p:grpSp>
      <p:grpSp>
        <p:nvGrpSpPr>
          <p:cNvPr id="143" name="Rectangle 21">
            <a:extLst>
              <a:ext uri="{FF2B5EF4-FFF2-40B4-BE49-F238E27FC236}">
                <a16:creationId xmlns:a16="http://schemas.microsoft.com/office/drawing/2014/main" xmlns="" id="{6600C516-B921-A941-E125-31D824B84FC1}"/>
              </a:ext>
            </a:extLst>
          </p:cNvPr>
          <p:cNvGrpSpPr/>
          <p:nvPr/>
        </p:nvGrpSpPr>
        <p:grpSpPr>
          <a:xfrm>
            <a:off x="3396390" y="3478390"/>
            <a:ext cx="513867" cy="404467"/>
            <a:chOff x="-220064" y="-1"/>
            <a:chExt cx="3425552" cy="2663927"/>
          </a:xfrm>
        </p:grpSpPr>
        <p:sp>
          <p:nvSpPr>
            <p:cNvPr id="144" name="Прямоугольник">
              <a:extLst>
                <a:ext uri="{FF2B5EF4-FFF2-40B4-BE49-F238E27FC236}">
                  <a16:creationId xmlns:a16="http://schemas.microsoft.com/office/drawing/2014/main" xmlns="" id="{55FFE167-C2F0-6E18-6A12-5287A4AC29F0}"/>
                </a:ext>
              </a:extLst>
            </p:cNvPr>
            <p:cNvSpPr/>
            <p:nvPr/>
          </p:nvSpPr>
          <p:spPr>
            <a:xfrm>
              <a:off x="-220064" y="-1"/>
              <a:ext cx="3425552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5" name="Раздел P1">
              <a:extLst>
                <a:ext uri="{FF2B5EF4-FFF2-40B4-BE49-F238E27FC236}">
                  <a16:creationId xmlns:a16="http://schemas.microsoft.com/office/drawing/2014/main" xmlns="" id="{4EC18189-039C-53A4-C9C1-5FDCF366F472}"/>
                </a:ext>
              </a:extLst>
            </p:cNvPr>
            <p:cNvSpPr txBox="1"/>
            <p:nvPr/>
          </p:nvSpPr>
          <p:spPr>
            <a:xfrm>
              <a:off x="-120630" y="231421"/>
              <a:ext cx="3321408" cy="2432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IDLE</a:t>
              </a:r>
            </a:p>
          </p:txBody>
        </p:sp>
      </p:grpSp>
      <p:grpSp>
        <p:nvGrpSpPr>
          <p:cNvPr id="146" name="Rectangle 21">
            <a:extLst>
              <a:ext uri="{FF2B5EF4-FFF2-40B4-BE49-F238E27FC236}">
                <a16:creationId xmlns:a16="http://schemas.microsoft.com/office/drawing/2014/main" xmlns="" id="{9D2A11B3-E25C-663E-340B-AAAF5DFE2D43}"/>
              </a:ext>
            </a:extLst>
          </p:cNvPr>
          <p:cNvGrpSpPr/>
          <p:nvPr/>
        </p:nvGrpSpPr>
        <p:grpSpPr>
          <a:xfrm>
            <a:off x="5058808" y="3477909"/>
            <a:ext cx="1176761" cy="378112"/>
            <a:chOff x="-220064" y="-1"/>
            <a:chExt cx="3425552" cy="2490346"/>
          </a:xfrm>
        </p:grpSpPr>
        <p:sp>
          <p:nvSpPr>
            <p:cNvPr id="147" name="Прямоугольник">
              <a:extLst>
                <a:ext uri="{FF2B5EF4-FFF2-40B4-BE49-F238E27FC236}">
                  <a16:creationId xmlns:a16="http://schemas.microsoft.com/office/drawing/2014/main" xmlns="" id="{C22EA02E-E96A-6917-1890-AE6B10601632}"/>
                </a:ext>
              </a:extLst>
            </p:cNvPr>
            <p:cNvSpPr/>
            <p:nvPr/>
          </p:nvSpPr>
          <p:spPr>
            <a:xfrm>
              <a:off x="-220064" y="-1"/>
              <a:ext cx="3425552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Раздел P1">
              <a:extLst>
                <a:ext uri="{FF2B5EF4-FFF2-40B4-BE49-F238E27FC236}">
                  <a16:creationId xmlns:a16="http://schemas.microsoft.com/office/drawing/2014/main" xmlns="" id="{0A9AF2BC-5025-9B74-4DA3-17CAE7E2287C}"/>
                </a:ext>
              </a:extLst>
            </p:cNvPr>
            <p:cNvSpPr txBox="1"/>
            <p:nvPr/>
          </p:nvSpPr>
          <p:spPr>
            <a:xfrm>
              <a:off x="-120630" y="231421"/>
              <a:ext cx="3321407" cy="369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P1</a:t>
              </a:r>
            </a:p>
          </p:txBody>
        </p:sp>
      </p:grpSp>
      <p:grpSp>
        <p:nvGrpSpPr>
          <p:cNvPr id="149" name="Rectangle 21">
            <a:extLst>
              <a:ext uri="{FF2B5EF4-FFF2-40B4-BE49-F238E27FC236}">
                <a16:creationId xmlns:a16="http://schemas.microsoft.com/office/drawing/2014/main" xmlns="" id="{81AAD149-D370-EF74-A488-A2FD1ABB3D23}"/>
              </a:ext>
            </a:extLst>
          </p:cNvPr>
          <p:cNvGrpSpPr/>
          <p:nvPr/>
        </p:nvGrpSpPr>
        <p:grpSpPr>
          <a:xfrm>
            <a:off x="6749637" y="3477428"/>
            <a:ext cx="1119788" cy="378112"/>
            <a:chOff x="-220064" y="-1"/>
            <a:chExt cx="3425552" cy="2490346"/>
          </a:xfrm>
        </p:grpSpPr>
        <p:sp>
          <p:nvSpPr>
            <p:cNvPr id="150" name="Прямоугольник">
              <a:extLst>
                <a:ext uri="{FF2B5EF4-FFF2-40B4-BE49-F238E27FC236}">
                  <a16:creationId xmlns:a16="http://schemas.microsoft.com/office/drawing/2014/main" xmlns="" id="{5C6FF547-0E40-AFA4-0497-732A50005C53}"/>
                </a:ext>
              </a:extLst>
            </p:cNvPr>
            <p:cNvSpPr/>
            <p:nvPr/>
          </p:nvSpPr>
          <p:spPr>
            <a:xfrm>
              <a:off x="-220064" y="-1"/>
              <a:ext cx="3425552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Раздел P1">
              <a:extLst>
                <a:ext uri="{FF2B5EF4-FFF2-40B4-BE49-F238E27FC236}">
                  <a16:creationId xmlns:a16="http://schemas.microsoft.com/office/drawing/2014/main" xmlns="" id="{30931C53-A556-15A0-3BF3-B3A7C048E068}"/>
                </a:ext>
              </a:extLst>
            </p:cNvPr>
            <p:cNvSpPr txBox="1"/>
            <p:nvPr/>
          </p:nvSpPr>
          <p:spPr>
            <a:xfrm>
              <a:off x="-120630" y="231421"/>
              <a:ext cx="3321407" cy="369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P1</a:t>
              </a:r>
            </a:p>
          </p:txBody>
        </p:sp>
      </p:grpSp>
      <p:grpSp>
        <p:nvGrpSpPr>
          <p:cNvPr id="152" name="Rectangle 21">
            <a:extLst>
              <a:ext uri="{FF2B5EF4-FFF2-40B4-BE49-F238E27FC236}">
                <a16:creationId xmlns:a16="http://schemas.microsoft.com/office/drawing/2014/main" xmlns="" id="{5D6F3688-19E0-3459-557F-78C6CA1756CF}"/>
              </a:ext>
            </a:extLst>
          </p:cNvPr>
          <p:cNvGrpSpPr/>
          <p:nvPr/>
        </p:nvGrpSpPr>
        <p:grpSpPr>
          <a:xfrm>
            <a:off x="6232899" y="3477909"/>
            <a:ext cx="513867" cy="404467"/>
            <a:chOff x="-220064" y="-1"/>
            <a:chExt cx="3425552" cy="2663927"/>
          </a:xfrm>
        </p:grpSpPr>
        <p:sp>
          <p:nvSpPr>
            <p:cNvPr id="153" name="Прямоугольник">
              <a:extLst>
                <a:ext uri="{FF2B5EF4-FFF2-40B4-BE49-F238E27FC236}">
                  <a16:creationId xmlns:a16="http://schemas.microsoft.com/office/drawing/2014/main" xmlns="" id="{78BA3EDB-BD83-68F1-2C43-8D2E3E24BC9E}"/>
                </a:ext>
              </a:extLst>
            </p:cNvPr>
            <p:cNvSpPr/>
            <p:nvPr/>
          </p:nvSpPr>
          <p:spPr>
            <a:xfrm>
              <a:off x="-220064" y="-1"/>
              <a:ext cx="3425552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" name="Раздел P1">
              <a:extLst>
                <a:ext uri="{FF2B5EF4-FFF2-40B4-BE49-F238E27FC236}">
                  <a16:creationId xmlns:a16="http://schemas.microsoft.com/office/drawing/2014/main" xmlns="" id="{917BA9D9-13C6-F43A-94E1-F5A3C8E4254B}"/>
                </a:ext>
              </a:extLst>
            </p:cNvPr>
            <p:cNvSpPr txBox="1"/>
            <p:nvPr/>
          </p:nvSpPr>
          <p:spPr>
            <a:xfrm>
              <a:off x="-120630" y="231421"/>
              <a:ext cx="3321408" cy="2432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IDLE</a:t>
              </a:r>
            </a:p>
          </p:txBody>
        </p:sp>
      </p:grp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xmlns="" id="{36F77AAF-4959-BB86-43FD-4799C8B41CCB}"/>
              </a:ext>
            </a:extLst>
          </p:cNvPr>
          <p:cNvCxnSpPr>
            <a:cxnSpLocks/>
          </p:cNvCxnSpPr>
          <p:nvPr/>
        </p:nvCxnSpPr>
        <p:spPr>
          <a:xfrm flipH="1">
            <a:off x="5999037" y="1452624"/>
            <a:ext cx="9144" cy="162649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xmlns="" id="{A9CCE03A-CBB4-7D3E-A02C-354B2C679088}"/>
              </a:ext>
            </a:extLst>
          </p:cNvPr>
          <p:cNvCxnSpPr>
            <a:cxnSpLocks/>
          </p:cNvCxnSpPr>
          <p:nvPr/>
        </p:nvCxnSpPr>
        <p:spPr>
          <a:xfrm flipH="1">
            <a:off x="9763897" y="1449125"/>
            <a:ext cx="9144" cy="162649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xmlns="" id="{4B1D73EF-C778-3BF6-E6A1-070AA374A25F}"/>
              </a:ext>
            </a:extLst>
          </p:cNvPr>
          <p:cNvCxnSpPr>
            <a:cxnSpLocks/>
          </p:cNvCxnSpPr>
          <p:nvPr/>
        </p:nvCxnSpPr>
        <p:spPr>
          <a:xfrm flipH="1">
            <a:off x="2228006" y="1456005"/>
            <a:ext cx="9144" cy="162649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xmlns="" id="{35204E01-00F6-F241-4BAB-2DD4D9CFE6CF}"/>
              </a:ext>
            </a:extLst>
          </p:cNvPr>
          <p:cNvCxnSpPr>
            <a:cxnSpLocks/>
          </p:cNvCxnSpPr>
          <p:nvPr/>
        </p:nvCxnSpPr>
        <p:spPr>
          <a:xfrm>
            <a:off x="2228090" y="3196669"/>
            <a:ext cx="0" cy="112861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xmlns="" id="{D5C99174-F35E-2B0E-4D49-29A7273A6A02}"/>
              </a:ext>
            </a:extLst>
          </p:cNvPr>
          <p:cNvCxnSpPr>
            <a:cxnSpLocks/>
          </p:cNvCxnSpPr>
          <p:nvPr/>
        </p:nvCxnSpPr>
        <p:spPr>
          <a:xfrm>
            <a:off x="5045358" y="3196898"/>
            <a:ext cx="0" cy="112861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xmlns="" id="{37BD04F8-C2EF-5315-4AD6-60B23BA7DFCC}"/>
              </a:ext>
            </a:extLst>
          </p:cNvPr>
          <p:cNvCxnSpPr>
            <a:cxnSpLocks/>
          </p:cNvCxnSpPr>
          <p:nvPr/>
        </p:nvCxnSpPr>
        <p:spPr>
          <a:xfrm>
            <a:off x="7876294" y="3194159"/>
            <a:ext cx="0" cy="112861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Rectangle 21">
            <a:extLst>
              <a:ext uri="{FF2B5EF4-FFF2-40B4-BE49-F238E27FC236}">
                <a16:creationId xmlns:a16="http://schemas.microsoft.com/office/drawing/2014/main" xmlns="" id="{AC631513-178A-CB59-34B5-07FA0A1847E8}"/>
              </a:ext>
            </a:extLst>
          </p:cNvPr>
          <p:cNvGrpSpPr/>
          <p:nvPr/>
        </p:nvGrpSpPr>
        <p:grpSpPr>
          <a:xfrm>
            <a:off x="9767456" y="3477428"/>
            <a:ext cx="513867" cy="404467"/>
            <a:chOff x="-220064" y="-1"/>
            <a:chExt cx="3425552" cy="2663927"/>
          </a:xfrm>
        </p:grpSpPr>
        <p:sp>
          <p:nvSpPr>
            <p:cNvPr id="182" name="Прямоугольник">
              <a:extLst>
                <a:ext uri="{FF2B5EF4-FFF2-40B4-BE49-F238E27FC236}">
                  <a16:creationId xmlns:a16="http://schemas.microsoft.com/office/drawing/2014/main" xmlns="" id="{B0D239FB-E290-CCBD-994A-42C50E1012F6}"/>
                </a:ext>
              </a:extLst>
            </p:cNvPr>
            <p:cNvSpPr/>
            <p:nvPr/>
          </p:nvSpPr>
          <p:spPr>
            <a:xfrm>
              <a:off x="-220064" y="-1"/>
              <a:ext cx="3425552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3" name="Раздел P1">
              <a:extLst>
                <a:ext uri="{FF2B5EF4-FFF2-40B4-BE49-F238E27FC236}">
                  <a16:creationId xmlns:a16="http://schemas.microsoft.com/office/drawing/2014/main" xmlns="" id="{DDA10713-1C53-494B-EF66-A08117DCD3D7}"/>
                </a:ext>
              </a:extLst>
            </p:cNvPr>
            <p:cNvSpPr txBox="1"/>
            <p:nvPr/>
          </p:nvSpPr>
          <p:spPr>
            <a:xfrm>
              <a:off x="-120630" y="231421"/>
              <a:ext cx="3321408" cy="2432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IDLE</a:t>
              </a:r>
            </a:p>
          </p:txBody>
        </p:sp>
      </p:grpSp>
      <p:grpSp>
        <p:nvGrpSpPr>
          <p:cNvPr id="50" name="Rectangle 21">
            <a:extLst>
              <a:ext uri="{FF2B5EF4-FFF2-40B4-BE49-F238E27FC236}">
                <a16:creationId xmlns:a16="http://schemas.microsoft.com/office/drawing/2014/main" xmlns="" id="{2B4978BC-43CF-0673-44C9-3D9EE983F290}"/>
              </a:ext>
            </a:extLst>
          </p:cNvPr>
          <p:cNvGrpSpPr/>
          <p:nvPr/>
        </p:nvGrpSpPr>
        <p:grpSpPr>
          <a:xfrm>
            <a:off x="420806" y="3468989"/>
            <a:ext cx="1708058" cy="378112"/>
            <a:chOff x="-1" y="-1"/>
            <a:chExt cx="3425549" cy="2490346"/>
          </a:xfrm>
          <a:solidFill>
            <a:srgbClr val="C7E5B5"/>
          </a:solidFill>
        </p:grpSpPr>
        <p:sp>
          <p:nvSpPr>
            <p:cNvPr id="51" name="Прямоугольник">
              <a:extLst>
                <a:ext uri="{FF2B5EF4-FFF2-40B4-BE49-F238E27FC236}">
                  <a16:creationId xmlns:a16="http://schemas.microsoft.com/office/drawing/2014/main" xmlns="" id="{C53AB88A-FBEB-BED7-F65A-FD4A5341AE04}"/>
                </a:ext>
              </a:extLst>
            </p:cNvPr>
            <p:cNvSpPr/>
            <p:nvPr/>
          </p:nvSpPr>
          <p:spPr>
            <a:xfrm>
              <a:off x="-1" y="-1"/>
              <a:ext cx="3425549" cy="2490346"/>
            </a:xfrm>
            <a:prstGeom prst="rect">
              <a:avLst/>
            </a:prstGeom>
            <a:grpFill/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Раздел P1">
              <a:extLst>
                <a:ext uri="{FF2B5EF4-FFF2-40B4-BE49-F238E27FC236}">
                  <a16:creationId xmlns:a16="http://schemas.microsoft.com/office/drawing/2014/main" xmlns="" id="{2E5B771A-4EA4-02B5-4194-927965280CF9}"/>
                </a:ext>
              </a:extLst>
            </p:cNvPr>
            <p:cNvSpPr txBox="1"/>
            <p:nvPr/>
          </p:nvSpPr>
          <p:spPr>
            <a:xfrm>
              <a:off x="52068" y="6348"/>
              <a:ext cx="3321408" cy="2432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2-е ядро ЦПУ</a:t>
              </a:r>
            </a:p>
          </p:txBody>
        </p:sp>
      </p:grpSp>
      <p:grpSp>
        <p:nvGrpSpPr>
          <p:cNvPr id="73" name="Rectangle 21">
            <a:extLst>
              <a:ext uri="{FF2B5EF4-FFF2-40B4-BE49-F238E27FC236}">
                <a16:creationId xmlns:a16="http://schemas.microsoft.com/office/drawing/2014/main" xmlns="" id="{3C5EE380-DFA9-C9A8-0324-AC1D749F05F8}"/>
              </a:ext>
            </a:extLst>
          </p:cNvPr>
          <p:cNvGrpSpPr/>
          <p:nvPr/>
        </p:nvGrpSpPr>
        <p:grpSpPr>
          <a:xfrm>
            <a:off x="420806" y="4802856"/>
            <a:ext cx="1708058" cy="378112"/>
            <a:chOff x="-1" y="-1"/>
            <a:chExt cx="3425549" cy="2490346"/>
          </a:xfrm>
          <a:solidFill>
            <a:srgbClr val="C7E5B5"/>
          </a:solidFill>
        </p:grpSpPr>
        <p:sp>
          <p:nvSpPr>
            <p:cNvPr id="74" name="Прямоугольник">
              <a:extLst>
                <a:ext uri="{FF2B5EF4-FFF2-40B4-BE49-F238E27FC236}">
                  <a16:creationId xmlns:a16="http://schemas.microsoft.com/office/drawing/2014/main" xmlns="" id="{234DDDA0-7387-ED03-6305-E8ADFC64F0CD}"/>
                </a:ext>
              </a:extLst>
            </p:cNvPr>
            <p:cNvSpPr/>
            <p:nvPr/>
          </p:nvSpPr>
          <p:spPr>
            <a:xfrm>
              <a:off x="-1" y="-1"/>
              <a:ext cx="3425549" cy="2490346"/>
            </a:xfrm>
            <a:prstGeom prst="rect">
              <a:avLst/>
            </a:prstGeom>
            <a:grpFill/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Раздел P1">
              <a:extLst>
                <a:ext uri="{FF2B5EF4-FFF2-40B4-BE49-F238E27FC236}">
                  <a16:creationId xmlns:a16="http://schemas.microsoft.com/office/drawing/2014/main" xmlns="" id="{8D0C7D8C-B008-6BB1-223D-AFB2AD6E0507}"/>
                </a:ext>
              </a:extLst>
            </p:cNvPr>
            <p:cNvSpPr txBox="1"/>
            <p:nvPr/>
          </p:nvSpPr>
          <p:spPr>
            <a:xfrm>
              <a:off x="52068" y="6348"/>
              <a:ext cx="3321408" cy="2432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3-е ядро ЦПУ</a:t>
              </a:r>
            </a:p>
          </p:txBody>
        </p:sp>
      </p:grp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xmlns="" id="{6EB6A3E4-D7D9-778B-2BE4-12733EAACFD1}"/>
              </a:ext>
            </a:extLst>
          </p:cNvPr>
          <p:cNvCxnSpPr>
            <a:cxnSpLocks/>
          </p:cNvCxnSpPr>
          <p:nvPr/>
        </p:nvCxnSpPr>
        <p:spPr>
          <a:xfrm>
            <a:off x="10288935" y="3194159"/>
            <a:ext cx="0" cy="112861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xmlns="" id="{9A0F7A1C-A343-D03A-E76F-49974110D904}"/>
              </a:ext>
            </a:extLst>
          </p:cNvPr>
          <p:cNvCxnSpPr>
            <a:cxnSpLocks/>
          </p:cNvCxnSpPr>
          <p:nvPr/>
        </p:nvCxnSpPr>
        <p:spPr>
          <a:xfrm flipH="1" flipV="1">
            <a:off x="2218459" y="3851360"/>
            <a:ext cx="322916" cy="292553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CF209E5A-C0B0-5F93-2077-ACADC54E386A}"/>
              </a:ext>
            </a:extLst>
          </p:cNvPr>
          <p:cNvSpPr txBox="1"/>
          <p:nvPr/>
        </p:nvSpPr>
        <p:spPr>
          <a:xfrm>
            <a:off x="546505" y="3959150"/>
            <a:ext cx="6111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>
                <a:latin typeface="PT Sans"/>
                <a:ea typeface="PT Sans"/>
                <a:cs typeface="PT Sans"/>
                <a:sym typeface="PT Sans"/>
              </a:defRP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Начало расписания 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BB135BA5-C9F8-49D9-0211-9BC591D3A3D2}"/>
              </a:ext>
            </a:extLst>
          </p:cNvPr>
          <p:cNvSpPr txBox="1"/>
          <p:nvPr/>
        </p:nvSpPr>
        <p:spPr>
          <a:xfrm>
            <a:off x="6999747" y="3959150"/>
            <a:ext cx="4454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>
                <a:latin typeface="PT Sans"/>
                <a:ea typeface="PT Sans"/>
                <a:cs typeface="PT Sans"/>
                <a:sym typeface="PT Sans"/>
              </a:defRP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Начало расписания 2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xmlns="" id="{6D83EA27-9F07-3E7F-6E69-5E93C4CB2097}"/>
              </a:ext>
            </a:extLst>
          </p:cNvPr>
          <p:cNvCxnSpPr>
            <a:cxnSpLocks/>
          </p:cNvCxnSpPr>
          <p:nvPr/>
        </p:nvCxnSpPr>
        <p:spPr>
          <a:xfrm flipH="1" flipV="1">
            <a:off x="7897300" y="3874251"/>
            <a:ext cx="233955" cy="250408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xmlns="" id="{CE47F524-75C7-AD60-BAFD-D40062122EAD}"/>
              </a:ext>
            </a:extLst>
          </p:cNvPr>
          <p:cNvSpPr txBox="1"/>
          <p:nvPr/>
        </p:nvSpPr>
        <p:spPr>
          <a:xfrm>
            <a:off x="-1425297" y="2675681"/>
            <a:ext cx="610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Модуль 1</a:t>
            </a:r>
            <a:endParaRPr lang="en-US" sz="1800" b="1" dirty="0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xmlns="" id="{71F680E4-0037-2CBC-7AE6-04131D6FC991}"/>
              </a:ext>
            </a:extLst>
          </p:cNvPr>
          <p:cNvSpPr txBox="1"/>
          <p:nvPr/>
        </p:nvSpPr>
        <p:spPr>
          <a:xfrm>
            <a:off x="-1419550" y="3925880"/>
            <a:ext cx="610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Модуль 2</a:t>
            </a:r>
            <a:endParaRPr lang="en-US" sz="1800" b="1" dirty="0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xmlns="" id="{2CA348B5-3775-D3B1-274B-E0DA2584147F}"/>
              </a:ext>
            </a:extLst>
          </p:cNvPr>
          <p:cNvSpPr txBox="1"/>
          <p:nvPr/>
        </p:nvSpPr>
        <p:spPr>
          <a:xfrm>
            <a:off x="-1419360" y="5224952"/>
            <a:ext cx="6106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Модуль </a:t>
            </a:r>
            <a:r>
              <a:rPr lang="ru-RU" b="1" dirty="0"/>
              <a:t>3</a:t>
            </a:r>
            <a:endParaRPr lang="en-US" sz="1800" b="1" dirty="0"/>
          </a:p>
        </p:txBody>
      </p:sp>
      <p:grpSp>
        <p:nvGrpSpPr>
          <p:cNvPr id="204" name="Rectangle 21">
            <a:extLst>
              <a:ext uri="{FF2B5EF4-FFF2-40B4-BE49-F238E27FC236}">
                <a16:creationId xmlns:a16="http://schemas.microsoft.com/office/drawing/2014/main" xmlns="" id="{8A81542D-EDFB-A1A3-CC5A-5BBA6F859588}"/>
              </a:ext>
            </a:extLst>
          </p:cNvPr>
          <p:cNvGrpSpPr/>
          <p:nvPr/>
        </p:nvGrpSpPr>
        <p:grpSpPr>
          <a:xfrm>
            <a:off x="2229758" y="4797948"/>
            <a:ext cx="1878025" cy="404467"/>
            <a:chOff x="-220064" y="-1"/>
            <a:chExt cx="3425552" cy="2663927"/>
          </a:xfrm>
        </p:grpSpPr>
        <p:sp>
          <p:nvSpPr>
            <p:cNvPr id="205" name="Прямоугольник">
              <a:extLst>
                <a:ext uri="{FF2B5EF4-FFF2-40B4-BE49-F238E27FC236}">
                  <a16:creationId xmlns:a16="http://schemas.microsoft.com/office/drawing/2014/main" xmlns="" id="{DBD77629-AF5C-9DB0-C7B9-B7C97EC6E3F1}"/>
                </a:ext>
              </a:extLst>
            </p:cNvPr>
            <p:cNvSpPr/>
            <p:nvPr/>
          </p:nvSpPr>
          <p:spPr>
            <a:xfrm>
              <a:off x="-220064" y="-1"/>
              <a:ext cx="3425552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6" name="Раздел P1">
              <a:extLst>
                <a:ext uri="{FF2B5EF4-FFF2-40B4-BE49-F238E27FC236}">
                  <a16:creationId xmlns:a16="http://schemas.microsoft.com/office/drawing/2014/main" xmlns="" id="{3BC0C233-35F6-2152-379B-6183DC12D265}"/>
                </a:ext>
              </a:extLst>
            </p:cNvPr>
            <p:cNvSpPr txBox="1"/>
            <p:nvPr/>
          </p:nvSpPr>
          <p:spPr>
            <a:xfrm>
              <a:off x="-120631" y="231421"/>
              <a:ext cx="3321408" cy="2432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SysGPU</a:t>
              </a:r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7" name="Rectangle 21">
            <a:extLst>
              <a:ext uri="{FF2B5EF4-FFF2-40B4-BE49-F238E27FC236}">
                <a16:creationId xmlns:a16="http://schemas.microsoft.com/office/drawing/2014/main" xmlns="" id="{FB1BAA41-0629-D5FF-9698-CAEDA23E1708}"/>
              </a:ext>
            </a:extLst>
          </p:cNvPr>
          <p:cNvGrpSpPr/>
          <p:nvPr/>
        </p:nvGrpSpPr>
        <p:grpSpPr>
          <a:xfrm>
            <a:off x="5284215" y="4799770"/>
            <a:ext cx="1647081" cy="404467"/>
            <a:chOff x="-220064" y="-1"/>
            <a:chExt cx="3425552" cy="2663927"/>
          </a:xfrm>
        </p:grpSpPr>
        <p:sp>
          <p:nvSpPr>
            <p:cNvPr id="208" name="Прямоугольник">
              <a:extLst>
                <a:ext uri="{FF2B5EF4-FFF2-40B4-BE49-F238E27FC236}">
                  <a16:creationId xmlns:a16="http://schemas.microsoft.com/office/drawing/2014/main" xmlns="" id="{14E2B062-3739-7F61-A03E-7FD9565B2A82}"/>
                </a:ext>
              </a:extLst>
            </p:cNvPr>
            <p:cNvSpPr/>
            <p:nvPr/>
          </p:nvSpPr>
          <p:spPr>
            <a:xfrm>
              <a:off x="-220064" y="-1"/>
              <a:ext cx="3425552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9" name="Раздел P1">
              <a:extLst>
                <a:ext uri="{FF2B5EF4-FFF2-40B4-BE49-F238E27FC236}">
                  <a16:creationId xmlns:a16="http://schemas.microsoft.com/office/drawing/2014/main" xmlns="" id="{F933B473-A023-51DE-2456-544D564A5CD0}"/>
                </a:ext>
              </a:extLst>
            </p:cNvPr>
            <p:cNvSpPr txBox="1"/>
            <p:nvPr/>
          </p:nvSpPr>
          <p:spPr>
            <a:xfrm>
              <a:off x="-120631" y="231421"/>
              <a:ext cx="3321408" cy="2432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SysGPU</a:t>
              </a:r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1" name="Rectangle 21">
            <a:extLst>
              <a:ext uri="{FF2B5EF4-FFF2-40B4-BE49-F238E27FC236}">
                <a16:creationId xmlns:a16="http://schemas.microsoft.com/office/drawing/2014/main" xmlns="" id="{860D4B42-8B38-C3B4-3259-C6FA06B8560E}"/>
              </a:ext>
            </a:extLst>
          </p:cNvPr>
          <p:cNvGrpSpPr/>
          <p:nvPr/>
        </p:nvGrpSpPr>
        <p:grpSpPr>
          <a:xfrm>
            <a:off x="4109072" y="4797371"/>
            <a:ext cx="1176761" cy="378112"/>
            <a:chOff x="-220064" y="-1"/>
            <a:chExt cx="3425552" cy="2490346"/>
          </a:xfrm>
        </p:grpSpPr>
        <p:sp>
          <p:nvSpPr>
            <p:cNvPr id="212" name="Прямоугольник">
              <a:extLst>
                <a:ext uri="{FF2B5EF4-FFF2-40B4-BE49-F238E27FC236}">
                  <a16:creationId xmlns:a16="http://schemas.microsoft.com/office/drawing/2014/main" xmlns="" id="{3E60A708-FA0A-E336-1ABE-4F62CDFE79CD}"/>
                </a:ext>
              </a:extLst>
            </p:cNvPr>
            <p:cNvSpPr/>
            <p:nvPr/>
          </p:nvSpPr>
          <p:spPr>
            <a:xfrm>
              <a:off x="-220064" y="-1"/>
              <a:ext cx="3425552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3" name="Раздел P1">
              <a:extLst>
                <a:ext uri="{FF2B5EF4-FFF2-40B4-BE49-F238E27FC236}">
                  <a16:creationId xmlns:a16="http://schemas.microsoft.com/office/drawing/2014/main" xmlns="" id="{8296AADE-E3F7-6C04-AFB2-243958B76B2E}"/>
                </a:ext>
              </a:extLst>
            </p:cNvPr>
            <p:cNvSpPr txBox="1"/>
            <p:nvPr/>
          </p:nvSpPr>
          <p:spPr>
            <a:xfrm>
              <a:off x="-120630" y="231421"/>
              <a:ext cx="3321407" cy="369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P1</a:t>
              </a:r>
            </a:p>
          </p:txBody>
        </p:sp>
      </p:grp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xmlns="" id="{D658A33F-9A06-D1B6-A703-57BA11ECECCD}"/>
              </a:ext>
            </a:extLst>
          </p:cNvPr>
          <p:cNvCxnSpPr>
            <a:cxnSpLocks/>
          </p:cNvCxnSpPr>
          <p:nvPr/>
        </p:nvCxnSpPr>
        <p:spPr>
          <a:xfrm>
            <a:off x="6929031" y="4455765"/>
            <a:ext cx="0" cy="112861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" name="Rectangle 21">
            <a:extLst>
              <a:ext uri="{FF2B5EF4-FFF2-40B4-BE49-F238E27FC236}">
                <a16:creationId xmlns:a16="http://schemas.microsoft.com/office/drawing/2014/main" xmlns="" id="{8E021535-794C-6366-4BB2-15A4CE7EB789}"/>
              </a:ext>
            </a:extLst>
          </p:cNvPr>
          <p:cNvGrpSpPr/>
          <p:nvPr/>
        </p:nvGrpSpPr>
        <p:grpSpPr>
          <a:xfrm>
            <a:off x="6941625" y="4797948"/>
            <a:ext cx="1878025" cy="404467"/>
            <a:chOff x="-220064" y="-1"/>
            <a:chExt cx="3425552" cy="2663927"/>
          </a:xfrm>
        </p:grpSpPr>
        <p:sp>
          <p:nvSpPr>
            <p:cNvPr id="216" name="Прямоугольник">
              <a:extLst>
                <a:ext uri="{FF2B5EF4-FFF2-40B4-BE49-F238E27FC236}">
                  <a16:creationId xmlns:a16="http://schemas.microsoft.com/office/drawing/2014/main" xmlns="" id="{CDCF84C6-7429-C4A2-B709-2849EF5BBF3C}"/>
                </a:ext>
              </a:extLst>
            </p:cNvPr>
            <p:cNvSpPr/>
            <p:nvPr/>
          </p:nvSpPr>
          <p:spPr>
            <a:xfrm>
              <a:off x="-220064" y="-1"/>
              <a:ext cx="3425552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7" name="Раздел P1">
              <a:extLst>
                <a:ext uri="{FF2B5EF4-FFF2-40B4-BE49-F238E27FC236}">
                  <a16:creationId xmlns:a16="http://schemas.microsoft.com/office/drawing/2014/main" xmlns="" id="{2422C6CE-34AD-2773-A2A2-3E763ABF31A9}"/>
                </a:ext>
              </a:extLst>
            </p:cNvPr>
            <p:cNvSpPr txBox="1"/>
            <p:nvPr/>
          </p:nvSpPr>
          <p:spPr>
            <a:xfrm>
              <a:off x="-120631" y="231421"/>
              <a:ext cx="3321408" cy="2432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SysGPU</a:t>
              </a:r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8" name="Rectangle 21">
            <a:extLst>
              <a:ext uri="{FF2B5EF4-FFF2-40B4-BE49-F238E27FC236}">
                <a16:creationId xmlns:a16="http://schemas.microsoft.com/office/drawing/2014/main" xmlns="" id="{CB59B481-19B2-4167-CEB3-485C38DB5865}"/>
              </a:ext>
            </a:extLst>
          </p:cNvPr>
          <p:cNvGrpSpPr/>
          <p:nvPr/>
        </p:nvGrpSpPr>
        <p:grpSpPr>
          <a:xfrm>
            <a:off x="9996082" y="4799770"/>
            <a:ext cx="1647081" cy="404467"/>
            <a:chOff x="-220064" y="-1"/>
            <a:chExt cx="3425552" cy="2663927"/>
          </a:xfrm>
        </p:grpSpPr>
        <p:sp>
          <p:nvSpPr>
            <p:cNvPr id="219" name="Прямоугольник">
              <a:extLst>
                <a:ext uri="{FF2B5EF4-FFF2-40B4-BE49-F238E27FC236}">
                  <a16:creationId xmlns:a16="http://schemas.microsoft.com/office/drawing/2014/main" xmlns="" id="{84875EA7-4BC9-3C9D-18D8-FB5DD18C3BC8}"/>
                </a:ext>
              </a:extLst>
            </p:cNvPr>
            <p:cNvSpPr/>
            <p:nvPr/>
          </p:nvSpPr>
          <p:spPr>
            <a:xfrm>
              <a:off x="-220064" y="-1"/>
              <a:ext cx="3425552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0" name="Раздел P1">
              <a:extLst>
                <a:ext uri="{FF2B5EF4-FFF2-40B4-BE49-F238E27FC236}">
                  <a16:creationId xmlns:a16="http://schemas.microsoft.com/office/drawing/2014/main" xmlns="" id="{FFD1EB9C-1ADF-9C78-1949-9F71105CC817}"/>
                </a:ext>
              </a:extLst>
            </p:cNvPr>
            <p:cNvSpPr txBox="1"/>
            <p:nvPr/>
          </p:nvSpPr>
          <p:spPr>
            <a:xfrm>
              <a:off x="-120631" y="231421"/>
              <a:ext cx="3321408" cy="2432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SysGPU</a:t>
              </a:r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1" name="Rectangle 21">
            <a:extLst>
              <a:ext uri="{FF2B5EF4-FFF2-40B4-BE49-F238E27FC236}">
                <a16:creationId xmlns:a16="http://schemas.microsoft.com/office/drawing/2014/main" xmlns="" id="{BCF563FC-25A5-4465-0926-A0E9B50A128B}"/>
              </a:ext>
            </a:extLst>
          </p:cNvPr>
          <p:cNvGrpSpPr/>
          <p:nvPr/>
        </p:nvGrpSpPr>
        <p:grpSpPr>
          <a:xfrm>
            <a:off x="8820939" y="4797371"/>
            <a:ext cx="1176761" cy="378112"/>
            <a:chOff x="-220064" y="-1"/>
            <a:chExt cx="3425552" cy="2490346"/>
          </a:xfrm>
        </p:grpSpPr>
        <p:sp>
          <p:nvSpPr>
            <p:cNvPr id="222" name="Прямоугольник">
              <a:extLst>
                <a:ext uri="{FF2B5EF4-FFF2-40B4-BE49-F238E27FC236}">
                  <a16:creationId xmlns:a16="http://schemas.microsoft.com/office/drawing/2014/main" xmlns="" id="{CDDD71DA-7A18-979E-16C0-CA1CC6D1BC0C}"/>
                </a:ext>
              </a:extLst>
            </p:cNvPr>
            <p:cNvSpPr/>
            <p:nvPr/>
          </p:nvSpPr>
          <p:spPr>
            <a:xfrm>
              <a:off x="-220064" y="-1"/>
              <a:ext cx="3425552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3" name="Раздел P1">
              <a:extLst>
                <a:ext uri="{FF2B5EF4-FFF2-40B4-BE49-F238E27FC236}">
                  <a16:creationId xmlns:a16="http://schemas.microsoft.com/office/drawing/2014/main" xmlns="" id="{D58D207C-2191-7EED-6324-4BB552BD3C26}"/>
                </a:ext>
              </a:extLst>
            </p:cNvPr>
            <p:cNvSpPr txBox="1"/>
            <p:nvPr/>
          </p:nvSpPr>
          <p:spPr>
            <a:xfrm>
              <a:off x="-120630" y="231421"/>
              <a:ext cx="3321407" cy="369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P1</a:t>
              </a:r>
            </a:p>
          </p:txBody>
        </p:sp>
      </p:grp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xmlns="" id="{4476128E-C8D8-BF1C-5B12-5EA27F98767F}"/>
              </a:ext>
            </a:extLst>
          </p:cNvPr>
          <p:cNvCxnSpPr>
            <a:cxnSpLocks/>
          </p:cNvCxnSpPr>
          <p:nvPr/>
        </p:nvCxnSpPr>
        <p:spPr>
          <a:xfrm>
            <a:off x="11640898" y="4473084"/>
            <a:ext cx="0" cy="112861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>
            <a:extLst>
              <a:ext uri="{FF2B5EF4-FFF2-40B4-BE49-F238E27FC236}">
                <a16:creationId xmlns:a16="http://schemas.microsoft.com/office/drawing/2014/main" xmlns="" id="{D3403531-8011-4334-568D-85CA3D7B9F53}"/>
              </a:ext>
            </a:extLst>
          </p:cNvPr>
          <p:cNvSpPr/>
          <p:nvPr/>
        </p:nvSpPr>
        <p:spPr>
          <a:xfrm>
            <a:off x="11777196" y="938424"/>
            <a:ext cx="414804" cy="506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Freeform 120">
            <a:extLst>
              <a:ext uri="{FF2B5EF4-FFF2-40B4-BE49-F238E27FC236}">
                <a16:creationId xmlns:a16="http://schemas.microsoft.com/office/drawing/2014/main" xmlns="" id="{44F424D4-8461-8942-8995-72724C9963B1}"/>
              </a:ext>
            </a:extLst>
          </p:cNvPr>
          <p:cNvSpPr/>
          <p:nvPr/>
        </p:nvSpPr>
        <p:spPr>
          <a:xfrm>
            <a:off x="11536069" y="1217610"/>
            <a:ext cx="825023" cy="4948590"/>
          </a:xfrm>
          <a:custGeom>
            <a:avLst/>
            <a:gdLst>
              <a:gd name="connsiteX0" fmla="*/ 825022 w 825022"/>
              <a:gd name="connsiteY0" fmla="*/ 6875 h 5287019"/>
              <a:gd name="connsiteX1" fmla="*/ 0 w 825022"/>
              <a:gd name="connsiteY1" fmla="*/ 0 h 5287019"/>
              <a:gd name="connsiteX2" fmla="*/ 130628 w 825022"/>
              <a:gd name="connsiteY2" fmla="*/ 419386 h 5287019"/>
              <a:gd name="connsiteX3" fmla="*/ 0 w 825022"/>
              <a:gd name="connsiteY3" fmla="*/ 776896 h 5287019"/>
              <a:gd name="connsiteX4" fmla="*/ 165004 w 825022"/>
              <a:gd name="connsiteY4" fmla="*/ 1388788 h 5287019"/>
              <a:gd name="connsiteX5" fmla="*/ 20625 w 825022"/>
              <a:gd name="connsiteY5" fmla="*/ 1986929 h 5287019"/>
              <a:gd name="connsiteX6" fmla="*/ 309383 w 825022"/>
              <a:gd name="connsiteY6" fmla="*/ 2536944 h 5287019"/>
              <a:gd name="connsiteX7" fmla="*/ 41251 w 825022"/>
              <a:gd name="connsiteY7" fmla="*/ 3128210 h 5287019"/>
              <a:gd name="connsiteX8" fmla="*/ 316258 w 825022"/>
              <a:gd name="connsiteY8" fmla="*/ 3822604 h 5287019"/>
              <a:gd name="connsiteX9" fmla="*/ 151254 w 825022"/>
              <a:gd name="connsiteY9" fmla="*/ 4393245 h 5287019"/>
              <a:gd name="connsiteX10" fmla="*/ 330009 w 825022"/>
              <a:gd name="connsiteY10" fmla="*/ 4922634 h 5287019"/>
              <a:gd name="connsiteX11" fmla="*/ 206255 w 825022"/>
              <a:gd name="connsiteY11" fmla="*/ 5287019 h 528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5022" h="5287019">
                <a:moveTo>
                  <a:pt x="825022" y="6875"/>
                </a:moveTo>
                <a:lnTo>
                  <a:pt x="0" y="0"/>
                </a:lnTo>
                <a:lnTo>
                  <a:pt x="130628" y="419386"/>
                </a:lnTo>
                <a:lnTo>
                  <a:pt x="0" y="776896"/>
                </a:lnTo>
                <a:lnTo>
                  <a:pt x="165004" y="1388788"/>
                </a:lnTo>
                <a:lnTo>
                  <a:pt x="20625" y="1986929"/>
                </a:lnTo>
                <a:lnTo>
                  <a:pt x="309383" y="2536944"/>
                </a:lnTo>
                <a:lnTo>
                  <a:pt x="41251" y="3128210"/>
                </a:lnTo>
                <a:lnTo>
                  <a:pt x="316258" y="3822604"/>
                </a:lnTo>
                <a:lnTo>
                  <a:pt x="151254" y="4393245"/>
                </a:lnTo>
                <a:lnTo>
                  <a:pt x="330009" y="4922634"/>
                </a:lnTo>
                <a:lnTo>
                  <a:pt x="206255" y="5287019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Freeform 122">
            <a:extLst>
              <a:ext uri="{FF2B5EF4-FFF2-40B4-BE49-F238E27FC236}">
                <a16:creationId xmlns:a16="http://schemas.microsoft.com/office/drawing/2014/main" xmlns="" id="{DDAB04B2-D23A-B097-64D6-C3AC9E06C390}"/>
              </a:ext>
            </a:extLst>
          </p:cNvPr>
          <p:cNvSpPr/>
          <p:nvPr/>
        </p:nvSpPr>
        <p:spPr>
          <a:xfrm>
            <a:off x="11545213" y="4068150"/>
            <a:ext cx="625237" cy="1922928"/>
          </a:xfrm>
          <a:custGeom>
            <a:avLst/>
            <a:gdLst>
              <a:gd name="connsiteX0" fmla="*/ 605117 w 753035"/>
              <a:gd name="connsiteY0" fmla="*/ 1680882 h 1680882"/>
              <a:gd name="connsiteX1" fmla="*/ 0 w 753035"/>
              <a:gd name="connsiteY1" fmla="*/ 1640541 h 1680882"/>
              <a:gd name="connsiteX2" fmla="*/ 67235 w 753035"/>
              <a:gd name="connsiteY2" fmla="*/ 1116106 h 1680882"/>
              <a:gd name="connsiteX3" fmla="*/ 174811 w 753035"/>
              <a:gd name="connsiteY3" fmla="*/ 147918 h 1680882"/>
              <a:gd name="connsiteX4" fmla="*/ 753035 w 753035"/>
              <a:gd name="connsiteY4" fmla="*/ 0 h 1680882"/>
              <a:gd name="connsiteX5" fmla="*/ 605117 w 753035"/>
              <a:gd name="connsiteY5" fmla="*/ 1680882 h 168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035" h="1680882">
                <a:moveTo>
                  <a:pt x="605117" y="1680882"/>
                </a:moveTo>
                <a:lnTo>
                  <a:pt x="0" y="1640541"/>
                </a:lnTo>
                <a:lnTo>
                  <a:pt x="67235" y="1116106"/>
                </a:lnTo>
                <a:lnTo>
                  <a:pt x="174811" y="147918"/>
                </a:lnTo>
                <a:lnTo>
                  <a:pt x="753035" y="0"/>
                </a:lnTo>
                <a:lnTo>
                  <a:pt x="605117" y="1680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xmlns="" id="{43337C51-CD62-14CD-22DC-F58DE4199C2D}"/>
              </a:ext>
            </a:extLst>
          </p:cNvPr>
          <p:cNvSpPr txBox="1"/>
          <p:nvPr/>
        </p:nvSpPr>
        <p:spPr>
          <a:xfrm>
            <a:off x="2528023" y="5209312"/>
            <a:ext cx="4454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>
                <a:latin typeface="PT Sans"/>
                <a:ea typeface="PT Sans"/>
                <a:cs typeface="PT Sans"/>
                <a:sym typeface="PT Sans"/>
              </a:defRP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 раздела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SysGPU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 окна в одном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MTF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xmlns="" id="{31C29B9F-67F9-F683-9080-F797C550EB64}"/>
              </a:ext>
            </a:extLst>
          </p:cNvPr>
          <p:cNvCxnSpPr>
            <a:cxnSpLocks/>
          </p:cNvCxnSpPr>
          <p:nvPr/>
        </p:nvCxnSpPr>
        <p:spPr>
          <a:xfrm flipH="1" flipV="1">
            <a:off x="3835411" y="5162720"/>
            <a:ext cx="1255960" cy="168671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xmlns="" id="{D3156CC8-E30B-1BA7-6345-39244C19175C}"/>
              </a:ext>
            </a:extLst>
          </p:cNvPr>
          <p:cNvCxnSpPr>
            <a:cxnSpLocks/>
          </p:cNvCxnSpPr>
          <p:nvPr/>
        </p:nvCxnSpPr>
        <p:spPr>
          <a:xfrm flipV="1">
            <a:off x="5088788" y="5183956"/>
            <a:ext cx="919393" cy="155661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xmlns="" id="{B4030AC3-AC4E-9D21-1921-FBF40A7DF1B7}"/>
              </a:ext>
            </a:extLst>
          </p:cNvPr>
          <p:cNvSpPr txBox="1"/>
          <p:nvPr/>
        </p:nvSpPr>
        <p:spPr>
          <a:xfrm>
            <a:off x="272186" y="5987717"/>
            <a:ext cx="11182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Расписания распределяют время по окнам между разделами</a:t>
            </a:r>
            <a:r>
              <a:rPr lang="en-US" dirty="0"/>
              <a:t> </a:t>
            </a:r>
            <a:r>
              <a:rPr lang="ru-RU" dirty="0"/>
              <a:t>в рамках модуля</a:t>
            </a:r>
            <a:r>
              <a:rPr lang="en-US" dirty="0"/>
              <a:t>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Окна расписания повторяются каждый основной временной кадр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Ядра ЦПУ назначаются разделу в рамках расписания.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77018AA-754D-0C40-BC57-3F112A5C7446}"/>
              </a:ext>
            </a:extLst>
          </p:cNvPr>
          <p:cNvSpPr txBox="1"/>
          <p:nvPr/>
        </p:nvSpPr>
        <p:spPr>
          <a:xfrm>
            <a:off x="2066370" y="5794505"/>
            <a:ext cx="984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0                1               </a:t>
            </a:r>
            <a:r>
              <a:rPr lang="ru-RU" sz="1100" dirty="0"/>
              <a:t> </a:t>
            </a:r>
            <a:r>
              <a:rPr lang="ru-RU" dirty="0"/>
              <a:t>2               </a:t>
            </a:r>
            <a:r>
              <a:rPr lang="ru-RU" sz="1600" dirty="0"/>
              <a:t> </a:t>
            </a:r>
            <a:r>
              <a:rPr lang="ru-RU" dirty="0"/>
              <a:t>3               </a:t>
            </a:r>
            <a:r>
              <a:rPr lang="ru-RU" sz="1200" dirty="0"/>
              <a:t> </a:t>
            </a:r>
            <a:r>
              <a:rPr lang="ru-RU" dirty="0"/>
              <a:t>4                5               </a:t>
            </a:r>
            <a:r>
              <a:rPr lang="ru-RU" sz="1100" dirty="0"/>
              <a:t> </a:t>
            </a:r>
            <a:r>
              <a:rPr lang="ru-RU" dirty="0"/>
              <a:t>6               </a:t>
            </a:r>
            <a:r>
              <a:rPr lang="ru-RU" sz="1600" dirty="0"/>
              <a:t> </a:t>
            </a:r>
            <a:r>
              <a:rPr lang="ru-RU" dirty="0"/>
              <a:t>7               </a:t>
            </a:r>
            <a:r>
              <a:rPr lang="ru-RU" sz="1200" dirty="0"/>
              <a:t> </a:t>
            </a:r>
            <a:r>
              <a:rPr lang="ru-RU" dirty="0"/>
              <a:t>8                9             </a:t>
            </a:r>
            <a:r>
              <a:rPr lang="ru-RU" sz="1400" dirty="0"/>
              <a:t> </a:t>
            </a:r>
            <a:r>
              <a:rPr lang="ru-RU" sz="1050" dirty="0"/>
              <a:t> </a:t>
            </a:r>
            <a:r>
              <a:rPr lang="ru-RU" dirty="0"/>
              <a:t>10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9E0E0C85-DE14-444C-883A-FB64E8860173}"/>
              </a:ext>
            </a:extLst>
          </p:cNvPr>
          <p:cNvCxnSpPr/>
          <p:nvPr/>
        </p:nvCxnSpPr>
        <p:spPr>
          <a:xfrm flipV="1">
            <a:off x="7872815" y="5674234"/>
            <a:ext cx="0" cy="17265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6687CED3-6784-1F8F-D202-8BB551F61BB6}"/>
              </a:ext>
            </a:extLst>
          </p:cNvPr>
          <p:cNvCxnSpPr/>
          <p:nvPr/>
        </p:nvCxnSpPr>
        <p:spPr>
          <a:xfrm flipV="1">
            <a:off x="9757705" y="5689161"/>
            <a:ext cx="0" cy="17265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Rectangle 21">
            <a:extLst>
              <a:ext uri="{FF2B5EF4-FFF2-40B4-BE49-F238E27FC236}">
                <a16:creationId xmlns:a16="http://schemas.microsoft.com/office/drawing/2014/main" xmlns="" id="{8797EE8F-D08F-0FB2-4C22-7498B15C8CBF}"/>
              </a:ext>
            </a:extLst>
          </p:cNvPr>
          <p:cNvGrpSpPr/>
          <p:nvPr/>
        </p:nvGrpSpPr>
        <p:grpSpPr>
          <a:xfrm>
            <a:off x="420806" y="1684239"/>
            <a:ext cx="1708058" cy="378112"/>
            <a:chOff x="-1" y="-1"/>
            <a:chExt cx="3425549" cy="2490346"/>
          </a:xfrm>
          <a:solidFill>
            <a:srgbClr val="C7E5B5"/>
          </a:solidFill>
        </p:grpSpPr>
        <p:sp>
          <p:nvSpPr>
            <p:cNvPr id="3" name="Прямоугольник">
              <a:extLst>
                <a:ext uri="{FF2B5EF4-FFF2-40B4-BE49-F238E27FC236}">
                  <a16:creationId xmlns:a16="http://schemas.microsoft.com/office/drawing/2014/main" xmlns="" id="{5B7F4767-5BFD-D5A3-70AA-C744295C0E31}"/>
                </a:ext>
              </a:extLst>
            </p:cNvPr>
            <p:cNvSpPr/>
            <p:nvPr/>
          </p:nvSpPr>
          <p:spPr>
            <a:xfrm>
              <a:off x="-1" y="-1"/>
              <a:ext cx="3425549" cy="2490346"/>
            </a:xfrm>
            <a:prstGeom prst="rect">
              <a:avLst/>
            </a:prstGeom>
            <a:grpFill/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Раздел P1">
              <a:extLst>
                <a:ext uri="{FF2B5EF4-FFF2-40B4-BE49-F238E27FC236}">
                  <a16:creationId xmlns:a16="http://schemas.microsoft.com/office/drawing/2014/main" xmlns="" id="{57D890A8-F2F0-2F59-9F79-60F23D1E1DC8}"/>
                </a:ext>
              </a:extLst>
            </p:cNvPr>
            <p:cNvSpPr txBox="1"/>
            <p:nvPr/>
          </p:nvSpPr>
          <p:spPr>
            <a:xfrm>
              <a:off x="52068" y="6348"/>
              <a:ext cx="3321408" cy="2432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0-е ядро ЦПУ</a:t>
              </a:r>
            </a:p>
          </p:txBody>
        </p:sp>
      </p:grpSp>
      <p:grpSp>
        <p:nvGrpSpPr>
          <p:cNvPr id="8" name="Rectangle 21">
            <a:extLst>
              <a:ext uri="{FF2B5EF4-FFF2-40B4-BE49-F238E27FC236}">
                <a16:creationId xmlns:a16="http://schemas.microsoft.com/office/drawing/2014/main" xmlns="" id="{83C0D8A6-53E5-2084-EB0A-A4B06BD625DD}"/>
              </a:ext>
            </a:extLst>
          </p:cNvPr>
          <p:cNvGrpSpPr/>
          <p:nvPr/>
        </p:nvGrpSpPr>
        <p:grpSpPr>
          <a:xfrm>
            <a:off x="420806" y="2169501"/>
            <a:ext cx="1708058" cy="378112"/>
            <a:chOff x="-1" y="-1"/>
            <a:chExt cx="3425549" cy="2490346"/>
          </a:xfrm>
          <a:solidFill>
            <a:srgbClr val="C7E5B5"/>
          </a:solidFill>
        </p:grpSpPr>
        <p:sp>
          <p:nvSpPr>
            <p:cNvPr id="9" name="Прямоугольник">
              <a:extLst>
                <a:ext uri="{FF2B5EF4-FFF2-40B4-BE49-F238E27FC236}">
                  <a16:creationId xmlns:a16="http://schemas.microsoft.com/office/drawing/2014/main" xmlns="" id="{96B34DA5-C0D7-07DB-DC52-5B600513720B}"/>
                </a:ext>
              </a:extLst>
            </p:cNvPr>
            <p:cNvSpPr/>
            <p:nvPr/>
          </p:nvSpPr>
          <p:spPr>
            <a:xfrm>
              <a:off x="-1" y="-1"/>
              <a:ext cx="3425549" cy="2490346"/>
            </a:xfrm>
            <a:prstGeom prst="rect">
              <a:avLst/>
            </a:prstGeom>
            <a:grpFill/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Раздел P1">
              <a:extLst>
                <a:ext uri="{FF2B5EF4-FFF2-40B4-BE49-F238E27FC236}">
                  <a16:creationId xmlns:a16="http://schemas.microsoft.com/office/drawing/2014/main" xmlns="" id="{E0404DC5-638A-FE5A-4FD3-60D7C23A666B}"/>
                </a:ext>
              </a:extLst>
            </p:cNvPr>
            <p:cNvSpPr txBox="1"/>
            <p:nvPr/>
          </p:nvSpPr>
          <p:spPr>
            <a:xfrm>
              <a:off x="52068" y="6348"/>
              <a:ext cx="3321408" cy="2432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1-е ядро ЦПУ</a:t>
              </a:r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D05DB912-F11D-0AFB-F120-7338AA370C8B}"/>
              </a:ext>
            </a:extLst>
          </p:cNvPr>
          <p:cNvCxnSpPr/>
          <p:nvPr/>
        </p:nvCxnSpPr>
        <p:spPr>
          <a:xfrm flipV="1">
            <a:off x="11641034" y="5667512"/>
            <a:ext cx="0" cy="17265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0A405C53-3991-15D5-7DF5-F5853E29E3A8}"/>
              </a:ext>
            </a:extLst>
          </p:cNvPr>
          <p:cNvCxnSpPr/>
          <p:nvPr/>
        </p:nvCxnSpPr>
        <p:spPr>
          <a:xfrm>
            <a:off x="2222382" y="5751856"/>
            <a:ext cx="9848153" cy="0"/>
          </a:xfrm>
          <a:prstGeom prst="straightConnector1">
            <a:avLst/>
          </a:prstGeom>
          <a:ln w="444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xmlns="" id="{E16581F8-7467-0AF5-98D8-4A987419469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201873" y="6272549"/>
            <a:ext cx="2061695" cy="3385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1600" b="1">
                <a:solidFill>
                  <a:srgbClr val="2659A4"/>
                </a:solidFill>
                <a:latin typeface="PT Sans" panose="020B0503020203020204" pitchFamily="34" charset="77"/>
              </a:rPr>
              <a:t>14</a:t>
            </a:fld>
            <a:endParaRPr sz="1600" b="1" dirty="0">
              <a:solidFill>
                <a:srgbClr val="2659A4"/>
              </a:solidFill>
              <a:latin typeface="PT Sans" panose="020B0503020203020204" pitchFamily="34" charset="77"/>
            </a:endParaRPr>
          </a:p>
        </p:txBody>
      </p:sp>
      <p:sp>
        <p:nvSpPr>
          <p:cNvPr id="6" name="Структура системного раздела">
            <a:extLst>
              <a:ext uri="{FF2B5EF4-FFF2-40B4-BE49-F238E27FC236}">
                <a16:creationId xmlns:a16="http://schemas.microsoft.com/office/drawing/2014/main" xmlns="" id="{9F7D1CEB-F200-88DF-9A79-47CEA6A014D0}"/>
              </a:ext>
            </a:extLst>
          </p:cNvPr>
          <p:cNvSpPr txBox="1"/>
          <p:nvPr/>
        </p:nvSpPr>
        <p:spPr>
          <a:xfrm>
            <a:off x="812451" y="179555"/>
            <a:ext cx="11119060" cy="952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2659A4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r>
              <a:rPr lang="ru-RU" dirty="0"/>
              <a:t>Механизмы обеспечения изоляции</a:t>
            </a:r>
            <a:r>
              <a:rPr lang="en-US" dirty="0"/>
              <a:t> </a:t>
            </a:r>
            <a:r>
              <a:rPr lang="ru-RU" dirty="0"/>
              <a:t>по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245688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08" y="6165277"/>
            <a:ext cx="1583268" cy="418222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Структура системного раздела"/>
          <p:cNvSpPr txBox="1"/>
          <p:nvPr/>
        </p:nvSpPr>
        <p:spPr>
          <a:xfrm>
            <a:off x="145143" y="179555"/>
            <a:ext cx="12046856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2659A4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r>
              <a:rPr lang="ru-RU" dirty="0"/>
              <a:t>Механизмы обеспечения изоляции драйверов устройств</a:t>
            </a:r>
          </a:p>
        </p:txBody>
      </p:sp>
      <p:grpSp>
        <p:nvGrpSpPr>
          <p:cNvPr id="282" name="Rectangle 7"/>
          <p:cNvGrpSpPr/>
          <p:nvPr/>
        </p:nvGrpSpPr>
        <p:grpSpPr>
          <a:xfrm>
            <a:off x="554324" y="1508555"/>
            <a:ext cx="3044500" cy="2831371"/>
            <a:chOff x="0" y="0"/>
            <a:chExt cx="3044498" cy="2831370"/>
          </a:xfrm>
        </p:grpSpPr>
        <p:sp>
          <p:nvSpPr>
            <p:cNvPr id="280" name="Прямоугольник"/>
            <p:cNvSpPr/>
            <p:nvPr/>
          </p:nvSpPr>
          <p:spPr>
            <a:xfrm>
              <a:off x="-1" y="-1"/>
              <a:ext cx="3044500" cy="2831372"/>
            </a:xfrm>
            <a:prstGeom prst="rect">
              <a:avLst/>
            </a:prstGeom>
            <a:solidFill>
              <a:srgbClr val="FFCFAB">
                <a:alpha val="635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1" name="Раздел СПО"/>
            <p:cNvSpPr txBox="1"/>
            <p:nvPr/>
          </p:nvSpPr>
          <p:spPr>
            <a:xfrm>
              <a:off x="55296" y="6743"/>
              <a:ext cx="2933907" cy="380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Раздел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СПО</a:t>
              </a:r>
            </a:p>
          </p:txBody>
        </p:sp>
      </p:grpSp>
      <p:grpSp>
        <p:nvGrpSpPr>
          <p:cNvPr id="285" name="Rectangle 13"/>
          <p:cNvGrpSpPr/>
          <p:nvPr/>
        </p:nvGrpSpPr>
        <p:grpSpPr>
          <a:xfrm>
            <a:off x="2078862" y="2353771"/>
            <a:ext cx="1281636" cy="656810"/>
            <a:chOff x="-1" y="-1"/>
            <a:chExt cx="1281635" cy="656809"/>
          </a:xfrm>
        </p:grpSpPr>
        <p:sp>
          <p:nvSpPr>
            <p:cNvPr id="283" name="Прямоугольник"/>
            <p:cNvSpPr/>
            <p:nvPr/>
          </p:nvSpPr>
          <p:spPr>
            <a:xfrm>
              <a:off x="-1" y="-1"/>
              <a:ext cx="1281635" cy="656809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4" name="Порт с очередью 1"/>
            <p:cNvSpPr txBox="1"/>
            <p:nvPr/>
          </p:nvSpPr>
          <p:spPr>
            <a:xfrm>
              <a:off x="52069" y="36018"/>
              <a:ext cx="1177495" cy="584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r>
                <a:rPr>
                  <a:latin typeface="Calibri" panose="020F0502020204030204" pitchFamily="34" charset="0"/>
                  <a:cs typeface="Calibri" panose="020F0502020204030204" pitchFamily="34" charset="0"/>
                </a:rPr>
                <a:t>Порт с</a:t>
              </a:r>
              <a:br>
                <a:rPr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>
                  <a:latin typeface="Calibri" panose="020F0502020204030204" pitchFamily="34" charset="0"/>
                  <a:cs typeface="Calibri" panose="020F0502020204030204" pitchFamily="34" charset="0"/>
                </a:rPr>
                <a:t>очередью 1</a:t>
              </a:r>
            </a:p>
          </p:txBody>
        </p:sp>
      </p:grpSp>
      <p:grpSp>
        <p:nvGrpSpPr>
          <p:cNvPr id="288" name="Rectangle 15"/>
          <p:cNvGrpSpPr/>
          <p:nvPr/>
        </p:nvGrpSpPr>
        <p:grpSpPr>
          <a:xfrm>
            <a:off x="3709246" y="1508555"/>
            <a:ext cx="7939797" cy="2831371"/>
            <a:chOff x="0" y="0"/>
            <a:chExt cx="7939795" cy="2831370"/>
          </a:xfrm>
        </p:grpSpPr>
        <p:sp>
          <p:nvSpPr>
            <p:cNvPr id="286" name="Прямоугольник"/>
            <p:cNvSpPr/>
            <p:nvPr/>
          </p:nvSpPr>
          <p:spPr>
            <a:xfrm>
              <a:off x="0" y="-1"/>
              <a:ext cx="7939797" cy="2831372"/>
            </a:xfrm>
            <a:prstGeom prst="rect">
              <a:avLst/>
            </a:prstGeom>
            <a:solidFill>
              <a:srgbClr val="FFCFAB">
                <a:alpha val="635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" name="Системный раздел"/>
            <p:cNvSpPr txBox="1"/>
            <p:nvPr/>
          </p:nvSpPr>
          <p:spPr>
            <a:xfrm>
              <a:off x="55230" y="6735"/>
              <a:ext cx="7829336" cy="3798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>
                  <a:latin typeface="Calibri" panose="020F0502020204030204" pitchFamily="34" charset="0"/>
                  <a:cs typeface="Calibri" panose="020F0502020204030204" pitchFamily="34" charset="0"/>
                </a:rPr>
                <a:t>Системный раздел</a:t>
              </a:r>
            </a:p>
          </p:txBody>
        </p:sp>
      </p:grpSp>
      <p:grpSp>
        <p:nvGrpSpPr>
          <p:cNvPr id="291" name="Rectangle 23"/>
          <p:cNvGrpSpPr/>
          <p:nvPr/>
        </p:nvGrpSpPr>
        <p:grpSpPr>
          <a:xfrm>
            <a:off x="2078862" y="3185821"/>
            <a:ext cx="1274461" cy="656811"/>
            <a:chOff x="-1" y="-1"/>
            <a:chExt cx="1274460" cy="656810"/>
          </a:xfrm>
        </p:grpSpPr>
        <p:sp>
          <p:nvSpPr>
            <p:cNvPr id="289" name="Прямоугольник"/>
            <p:cNvSpPr/>
            <p:nvPr/>
          </p:nvSpPr>
          <p:spPr>
            <a:xfrm>
              <a:off x="-1" y="-1"/>
              <a:ext cx="1274460" cy="656810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" name="Порт с очередью 2"/>
            <p:cNvSpPr txBox="1"/>
            <p:nvPr/>
          </p:nvSpPr>
          <p:spPr>
            <a:xfrm>
              <a:off x="52069" y="36019"/>
              <a:ext cx="1170320" cy="584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Порт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с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очередью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</p:grpSp>
      <p:grpSp>
        <p:nvGrpSpPr>
          <p:cNvPr id="294" name="Rectangle 24"/>
          <p:cNvGrpSpPr/>
          <p:nvPr/>
        </p:nvGrpSpPr>
        <p:grpSpPr>
          <a:xfrm>
            <a:off x="4017157" y="2488402"/>
            <a:ext cx="2309713" cy="390533"/>
            <a:chOff x="0" y="-1"/>
            <a:chExt cx="2309712" cy="390532"/>
          </a:xfrm>
        </p:grpSpPr>
        <p:sp>
          <p:nvSpPr>
            <p:cNvPr id="292" name="Прямоугольник"/>
            <p:cNvSpPr/>
            <p:nvPr/>
          </p:nvSpPr>
          <p:spPr>
            <a:xfrm>
              <a:off x="0" y="-1"/>
              <a:ext cx="2309712" cy="390532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3" name="Порт с очередью 1"/>
            <p:cNvSpPr txBox="1"/>
            <p:nvPr/>
          </p:nvSpPr>
          <p:spPr>
            <a:xfrm>
              <a:off x="52070" y="31013"/>
              <a:ext cx="2205572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Сервисы файл. системы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7" name="Rectangle 25"/>
          <p:cNvGrpSpPr/>
          <p:nvPr/>
        </p:nvGrpSpPr>
        <p:grpSpPr>
          <a:xfrm>
            <a:off x="4000681" y="3317859"/>
            <a:ext cx="2309713" cy="390533"/>
            <a:chOff x="0" y="-1"/>
            <a:chExt cx="2309712" cy="390532"/>
          </a:xfrm>
        </p:grpSpPr>
        <p:sp>
          <p:nvSpPr>
            <p:cNvPr id="295" name="Прямоугольник"/>
            <p:cNvSpPr/>
            <p:nvPr/>
          </p:nvSpPr>
          <p:spPr>
            <a:xfrm>
              <a:off x="0" y="-1"/>
              <a:ext cx="2309712" cy="390532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6" name="Порт с очередью 2"/>
            <p:cNvSpPr txBox="1"/>
            <p:nvPr/>
          </p:nvSpPr>
          <p:spPr>
            <a:xfrm>
              <a:off x="52070" y="25989"/>
              <a:ext cx="2205572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Порт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с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очередью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2" name="Rectangle 29"/>
          <p:cNvGrpSpPr/>
          <p:nvPr/>
        </p:nvGrpSpPr>
        <p:grpSpPr>
          <a:xfrm>
            <a:off x="7169536" y="2104449"/>
            <a:ext cx="2005521" cy="557720"/>
            <a:chOff x="0" y="8160"/>
            <a:chExt cx="2005520" cy="557719"/>
          </a:xfrm>
        </p:grpSpPr>
        <p:sp>
          <p:nvSpPr>
            <p:cNvPr id="300" name="Прямоугольник"/>
            <p:cNvSpPr/>
            <p:nvPr/>
          </p:nvSpPr>
          <p:spPr>
            <a:xfrm>
              <a:off x="0" y="8160"/>
              <a:ext cx="2005520" cy="557719"/>
            </a:xfrm>
            <a:prstGeom prst="rect">
              <a:avLst/>
            </a:prstGeom>
            <a:solidFill>
              <a:srgbClr val="CDD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1" name="Планировщик сети"/>
            <p:cNvSpPr txBox="1"/>
            <p:nvPr/>
          </p:nvSpPr>
          <p:spPr>
            <a:xfrm>
              <a:off x="52069" y="117744"/>
              <a:ext cx="1901381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Драйвер файл. </a:t>
              </a:r>
              <a:r>
                <a:rPr lang="ru-RU" dirty="0" err="1">
                  <a:latin typeface="Calibri" panose="020F0502020204030204" pitchFamily="34" charset="0"/>
                  <a:cs typeface="Calibri" panose="020F0502020204030204" pitchFamily="34" charset="0"/>
                </a:rPr>
                <a:t>сист</a:t>
              </a: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5" name="Rectangle 30"/>
          <p:cNvGrpSpPr/>
          <p:nvPr/>
        </p:nvGrpSpPr>
        <p:grpSpPr>
          <a:xfrm>
            <a:off x="9425083" y="2079088"/>
            <a:ext cx="1593917" cy="607444"/>
            <a:chOff x="-1" y="0"/>
            <a:chExt cx="1593916" cy="607442"/>
          </a:xfrm>
        </p:grpSpPr>
        <p:sp>
          <p:nvSpPr>
            <p:cNvPr id="303" name="Прямоугольник"/>
            <p:cNvSpPr/>
            <p:nvPr/>
          </p:nvSpPr>
          <p:spPr>
            <a:xfrm>
              <a:off x="-1" y="0"/>
              <a:ext cx="1593916" cy="607442"/>
            </a:xfrm>
            <a:prstGeom prst="rect">
              <a:avLst/>
            </a:prstGeom>
            <a:solidFill>
              <a:srgbClr val="CDD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4" name="Драйвер SpaceWire"/>
            <p:cNvSpPr txBox="1"/>
            <p:nvPr/>
          </p:nvSpPr>
          <p:spPr>
            <a:xfrm>
              <a:off x="52069" y="134445"/>
              <a:ext cx="1489776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Драйвер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SATA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8" name="Rectangle 31"/>
          <p:cNvGrpSpPr/>
          <p:nvPr/>
        </p:nvGrpSpPr>
        <p:grpSpPr>
          <a:xfrm>
            <a:off x="9425887" y="2777501"/>
            <a:ext cx="1593918" cy="607444"/>
            <a:chOff x="-1" y="0"/>
            <a:chExt cx="1593916" cy="607442"/>
          </a:xfrm>
        </p:grpSpPr>
        <p:sp>
          <p:nvSpPr>
            <p:cNvPr id="306" name="Прямоугольник"/>
            <p:cNvSpPr/>
            <p:nvPr/>
          </p:nvSpPr>
          <p:spPr>
            <a:xfrm>
              <a:off x="-1" y="0"/>
              <a:ext cx="1593916" cy="607442"/>
            </a:xfrm>
            <a:prstGeom prst="rect">
              <a:avLst/>
            </a:prstGeom>
            <a:solidFill>
              <a:srgbClr val="CDD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7" name="Драйвер Ethernet"/>
            <p:cNvSpPr txBox="1"/>
            <p:nvPr/>
          </p:nvSpPr>
          <p:spPr>
            <a:xfrm>
              <a:off x="52069" y="1175"/>
              <a:ext cx="1489776" cy="584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Драйвер Ethernet</a:t>
              </a:r>
            </a:p>
          </p:txBody>
        </p:sp>
      </p:grpSp>
      <p:grpSp>
        <p:nvGrpSpPr>
          <p:cNvPr id="311" name="Rectangle 33"/>
          <p:cNvGrpSpPr/>
          <p:nvPr/>
        </p:nvGrpSpPr>
        <p:grpSpPr>
          <a:xfrm>
            <a:off x="7169535" y="2781954"/>
            <a:ext cx="2005522" cy="607444"/>
            <a:chOff x="-1" y="0"/>
            <a:chExt cx="2005521" cy="607442"/>
          </a:xfrm>
        </p:grpSpPr>
        <p:sp>
          <p:nvSpPr>
            <p:cNvPr id="309" name="Прямоугольник"/>
            <p:cNvSpPr/>
            <p:nvPr/>
          </p:nvSpPr>
          <p:spPr>
            <a:xfrm>
              <a:off x="-1" y="0"/>
              <a:ext cx="2005521" cy="607442"/>
            </a:xfrm>
            <a:prstGeom prst="rect">
              <a:avLst/>
            </a:prstGeom>
            <a:solidFill>
              <a:srgbClr val="CDD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0" name="UDP/IP"/>
            <p:cNvSpPr txBox="1"/>
            <p:nvPr/>
          </p:nvSpPr>
          <p:spPr>
            <a:xfrm>
              <a:off x="52069" y="134446"/>
              <a:ext cx="1901381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>
                  <a:latin typeface="Calibri" panose="020F0502020204030204" pitchFamily="34" charset="0"/>
                  <a:cs typeface="Calibri" panose="020F0502020204030204" pitchFamily="34" charset="0"/>
                </a:rPr>
                <a:t>UDP/IP</a:t>
              </a:r>
            </a:p>
          </p:txBody>
        </p:sp>
      </p:grpSp>
      <p:grpSp>
        <p:nvGrpSpPr>
          <p:cNvPr id="314" name="Rectangle 39"/>
          <p:cNvGrpSpPr/>
          <p:nvPr/>
        </p:nvGrpSpPr>
        <p:grpSpPr>
          <a:xfrm>
            <a:off x="9425083" y="3483719"/>
            <a:ext cx="1593917" cy="607444"/>
            <a:chOff x="-1" y="0"/>
            <a:chExt cx="1593916" cy="607442"/>
          </a:xfrm>
        </p:grpSpPr>
        <p:sp>
          <p:nvSpPr>
            <p:cNvPr id="312" name="Прямоугольник"/>
            <p:cNvSpPr/>
            <p:nvPr/>
          </p:nvSpPr>
          <p:spPr>
            <a:xfrm>
              <a:off x="-1" y="0"/>
              <a:ext cx="1593916" cy="607442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3" name="Драйвер RS-485"/>
            <p:cNvSpPr txBox="1"/>
            <p:nvPr/>
          </p:nvSpPr>
          <p:spPr>
            <a:xfrm>
              <a:off x="52069" y="11335"/>
              <a:ext cx="1489776" cy="584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Драйвер</a:t>
              </a:r>
              <a:b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RS-485</a:t>
              </a:r>
            </a:p>
          </p:txBody>
        </p:sp>
      </p:grpSp>
      <p:grpSp>
        <p:nvGrpSpPr>
          <p:cNvPr id="319" name="Rectangle 50"/>
          <p:cNvGrpSpPr/>
          <p:nvPr/>
        </p:nvGrpSpPr>
        <p:grpSpPr>
          <a:xfrm>
            <a:off x="7169537" y="3479129"/>
            <a:ext cx="2005521" cy="607444"/>
            <a:chOff x="-1" y="0"/>
            <a:chExt cx="2005520" cy="607442"/>
          </a:xfrm>
        </p:grpSpPr>
        <p:sp>
          <p:nvSpPr>
            <p:cNvPr id="317" name="Прямоугольник"/>
            <p:cNvSpPr/>
            <p:nvPr/>
          </p:nvSpPr>
          <p:spPr>
            <a:xfrm>
              <a:off x="-1" y="0"/>
              <a:ext cx="2005520" cy="607442"/>
            </a:xfrm>
            <a:prstGeom prst="rect">
              <a:avLst/>
            </a:prstGeom>
            <a:solidFill>
              <a:srgbClr val="CDD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8" name="Мультиплексор"/>
            <p:cNvSpPr txBox="1"/>
            <p:nvPr/>
          </p:nvSpPr>
          <p:spPr>
            <a:xfrm>
              <a:off x="52069" y="134446"/>
              <a:ext cx="1901380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Планировщик сети</a:t>
              </a:r>
            </a:p>
          </p:txBody>
        </p:sp>
      </p:grpSp>
      <p:grpSp>
        <p:nvGrpSpPr>
          <p:cNvPr id="326" name="Rectangle 84"/>
          <p:cNvGrpSpPr/>
          <p:nvPr/>
        </p:nvGrpSpPr>
        <p:grpSpPr>
          <a:xfrm>
            <a:off x="7812253" y="5050881"/>
            <a:ext cx="2709206" cy="390533"/>
            <a:chOff x="-1" y="-1"/>
            <a:chExt cx="2709205" cy="390532"/>
          </a:xfrm>
        </p:grpSpPr>
        <p:sp>
          <p:nvSpPr>
            <p:cNvPr id="324" name="Прямоугольник"/>
            <p:cNvSpPr/>
            <p:nvPr/>
          </p:nvSpPr>
          <p:spPr>
            <a:xfrm>
              <a:off x="-1" y="-1"/>
              <a:ext cx="2709205" cy="390532"/>
            </a:xfrm>
            <a:prstGeom prst="rect">
              <a:avLst/>
            </a:prstGeom>
            <a:solidFill>
              <a:srgbClr val="C7E5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5" name="Сетевая карта SpaceWire"/>
            <p:cNvSpPr txBox="1"/>
            <p:nvPr/>
          </p:nvSpPr>
          <p:spPr>
            <a:xfrm>
              <a:off x="52069" y="25989"/>
              <a:ext cx="2605065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SATA </a:t>
              </a: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накопитель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9" name="Rectangle 85"/>
          <p:cNvGrpSpPr/>
          <p:nvPr/>
        </p:nvGrpSpPr>
        <p:grpSpPr>
          <a:xfrm>
            <a:off x="4798556" y="5050881"/>
            <a:ext cx="2709206" cy="390533"/>
            <a:chOff x="-1" y="-1"/>
            <a:chExt cx="2709205" cy="390532"/>
          </a:xfrm>
        </p:grpSpPr>
        <p:sp>
          <p:nvSpPr>
            <p:cNvPr id="327" name="Прямоугольник"/>
            <p:cNvSpPr/>
            <p:nvPr/>
          </p:nvSpPr>
          <p:spPr>
            <a:xfrm>
              <a:off x="-1" y="-1"/>
              <a:ext cx="2709205" cy="390532"/>
            </a:xfrm>
            <a:prstGeom prst="rect">
              <a:avLst/>
            </a:prstGeom>
            <a:solidFill>
              <a:srgbClr val="C7E5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8" name="Сетевая карта Ethernet"/>
            <p:cNvSpPr txBox="1"/>
            <p:nvPr/>
          </p:nvSpPr>
          <p:spPr>
            <a:xfrm>
              <a:off x="52069" y="25989"/>
              <a:ext cx="2605065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pPr>
              <a:r>
                <a:rPr>
                  <a:latin typeface="Calibri" panose="020F0502020204030204" pitchFamily="34" charset="0"/>
                  <a:cs typeface="Calibri" panose="020F0502020204030204" pitchFamily="34" charset="0"/>
                </a:rPr>
                <a:t>Сетевая карта Ethernet</a:t>
              </a:r>
            </a:p>
          </p:txBody>
        </p:sp>
      </p:grpSp>
      <p:grpSp>
        <p:nvGrpSpPr>
          <p:cNvPr id="332" name="Rectangle 86"/>
          <p:cNvGrpSpPr/>
          <p:nvPr/>
        </p:nvGrpSpPr>
        <p:grpSpPr>
          <a:xfrm>
            <a:off x="1784859" y="5048971"/>
            <a:ext cx="2709207" cy="390533"/>
            <a:chOff x="-1" y="-1"/>
            <a:chExt cx="2709205" cy="390532"/>
          </a:xfrm>
        </p:grpSpPr>
        <p:sp>
          <p:nvSpPr>
            <p:cNvPr id="330" name="Прямоугольник"/>
            <p:cNvSpPr/>
            <p:nvPr/>
          </p:nvSpPr>
          <p:spPr>
            <a:xfrm>
              <a:off x="-1" y="-1"/>
              <a:ext cx="2709205" cy="390532"/>
            </a:xfrm>
            <a:prstGeom prst="rect">
              <a:avLst/>
            </a:prstGeom>
            <a:solidFill>
              <a:srgbClr val="C7E5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1" name="RS-485"/>
            <p:cNvSpPr txBox="1"/>
            <p:nvPr/>
          </p:nvSpPr>
          <p:spPr>
            <a:xfrm>
              <a:off x="52069" y="25989"/>
              <a:ext cx="2605065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>
                  <a:latin typeface="Calibri" panose="020F0502020204030204" pitchFamily="34" charset="0"/>
                  <a:cs typeface="Calibri" panose="020F0502020204030204" pitchFamily="34" charset="0"/>
                </a:rPr>
                <a:t>RS-485</a:t>
              </a:r>
            </a:p>
          </p:txBody>
        </p:sp>
      </p:grpSp>
      <p:grpSp>
        <p:nvGrpSpPr>
          <p:cNvPr id="338" name="Rectangle 124"/>
          <p:cNvGrpSpPr/>
          <p:nvPr/>
        </p:nvGrpSpPr>
        <p:grpSpPr>
          <a:xfrm>
            <a:off x="732343" y="2353772"/>
            <a:ext cx="1141574" cy="654698"/>
            <a:chOff x="0" y="0"/>
            <a:chExt cx="1141573" cy="654696"/>
          </a:xfrm>
        </p:grpSpPr>
        <p:sp>
          <p:nvSpPr>
            <p:cNvPr id="336" name="Прямоугольник"/>
            <p:cNvSpPr/>
            <p:nvPr/>
          </p:nvSpPr>
          <p:spPr>
            <a:xfrm>
              <a:off x="0" y="0"/>
              <a:ext cx="1141573" cy="654696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7" name="Процесс 1"/>
            <p:cNvSpPr txBox="1"/>
            <p:nvPr/>
          </p:nvSpPr>
          <p:spPr>
            <a:xfrm>
              <a:off x="52070" y="158072"/>
              <a:ext cx="1037434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Процесс 1</a:t>
              </a:r>
            </a:p>
          </p:txBody>
        </p:sp>
      </p:grpSp>
      <p:grpSp>
        <p:nvGrpSpPr>
          <p:cNvPr id="342" name="Rectangle 133"/>
          <p:cNvGrpSpPr/>
          <p:nvPr/>
        </p:nvGrpSpPr>
        <p:grpSpPr>
          <a:xfrm>
            <a:off x="756249" y="3183710"/>
            <a:ext cx="1142380" cy="656811"/>
            <a:chOff x="-805" y="-1"/>
            <a:chExt cx="1142378" cy="656810"/>
          </a:xfrm>
        </p:grpSpPr>
        <p:sp>
          <p:nvSpPr>
            <p:cNvPr id="340" name="Прямоугольник"/>
            <p:cNvSpPr/>
            <p:nvPr/>
          </p:nvSpPr>
          <p:spPr>
            <a:xfrm>
              <a:off x="0" y="-1"/>
              <a:ext cx="1141573" cy="656810"/>
            </a:xfrm>
            <a:prstGeom prst="rect">
              <a:avLst/>
            </a:prstGeom>
            <a:solidFill>
              <a:srgbClr val="FFFFFF"/>
            </a:solidFill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1" name="Процесс 2"/>
            <p:cNvSpPr txBox="1"/>
            <p:nvPr/>
          </p:nvSpPr>
          <p:spPr>
            <a:xfrm>
              <a:off x="-805" y="159129"/>
              <a:ext cx="1141572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Процесс 2</a:t>
              </a:r>
            </a:p>
          </p:txBody>
        </p:sp>
      </p:grpSp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xmlns="" id="{71B6A6B2-E35A-CF91-D784-491B1A7B8F0C}"/>
              </a:ext>
            </a:extLst>
          </p:cNvPr>
          <p:cNvCxnSpPr>
            <a:cxnSpLocks/>
            <a:stCxn id="336" idx="3"/>
            <a:endCxn id="283" idx="1"/>
          </p:cNvCxnSpPr>
          <p:nvPr/>
        </p:nvCxnSpPr>
        <p:spPr>
          <a:xfrm>
            <a:off x="1873917" y="2681121"/>
            <a:ext cx="204945" cy="1055"/>
          </a:xfrm>
          <a:prstGeom prst="bentConnector3">
            <a:avLst>
              <a:gd name="adj1" fmla="val 50000"/>
            </a:avLst>
          </a:prstGeom>
          <a:ln w="1270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xmlns="" id="{CEF675C1-1CF6-12F9-A3B9-9D509A0177BC}"/>
              </a:ext>
            </a:extLst>
          </p:cNvPr>
          <p:cNvCxnSpPr>
            <a:cxnSpLocks/>
            <a:stCxn id="340" idx="3"/>
            <a:endCxn id="289" idx="1"/>
          </p:cNvCxnSpPr>
          <p:nvPr/>
        </p:nvCxnSpPr>
        <p:spPr>
          <a:xfrm>
            <a:off x="1898629" y="3512116"/>
            <a:ext cx="180233" cy="2111"/>
          </a:xfrm>
          <a:prstGeom prst="bentConnector3">
            <a:avLst>
              <a:gd name="adj1" fmla="val 50000"/>
            </a:avLst>
          </a:prstGeom>
          <a:ln w="1270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xmlns="" id="{961B1B7B-6EE1-F869-CB89-7D7E10F5A8C9}"/>
              </a:ext>
            </a:extLst>
          </p:cNvPr>
          <p:cNvCxnSpPr>
            <a:cxnSpLocks/>
            <a:stCxn id="283" idx="3"/>
            <a:endCxn id="292" idx="1"/>
          </p:cNvCxnSpPr>
          <p:nvPr/>
        </p:nvCxnSpPr>
        <p:spPr>
          <a:xfrm>
            <a:off x="3360498" y="2682176"/>
            <a:ext cx="656659" cy="1493"/>
          </a:xfrm>
          <a:prstGeom prst="straightConnector1">
            <a:avLst/>
          </a:prstGeom>
          <a:ln w="1270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xmlns="" id="{9898A384-60FC-D5BC-B049-74CD15918787}"/>
              </a:ext>
            </a:extLst>
          </p:cNvPr>
          <p:cNvCxnSpPr>
            <a:cxnSpLocks/>
            <a:stCxn id="289" idx="3"/>
            <a:endCxn id="295" idx="1"/>
          </p:cNvCxnSpPr>
          <p:nvPr/>
        </p:nvCxnSpPr>
        <p:spPr>
          <a:xfrm flipV="1">
            <a:off x="3353323" y="3513126"/>
            <a:ext cx="647358" cy="1101"/>
          </a:xfrm>
          <a:prstGeom prst="straightConnector1">
            <a:avLst/>
          </a:prstGeom>
          <a:ln w="1270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>
            <a:extLst>
              <a:ext uri="{FF2B5EF4-FFF2-40B4-BE49-F238E27FC236}">
                <a16:creationId xmlns:a16="http://schemas.microsoft.com/office/drawing/2014/main" xmlns="" id="{5121E185-9AF2-AB9F-6A49-590C0CF20902}"/>
              </a:ext>
            </a:extLst>
          </p:cNvPr>
          <p:cNvCxnSpPr>
            <a:cxnSpLocks/>
            <a:stCxn id="292" idx="3"/>
            <a:endCxn id="300" idx="1"/>
          </p:cNvCxnSpPr>
          <p:nvPr/>
        </p:nvCxnSpPr>
        <p:spPr>
          <a:xfrm flipV="1">
            <a:off x="6326870" y="2383309"/>
            <a:ext cx="842666" cy="300360"/>
          </a:xfrm>
          <a:prstGeom prst="bentConnector3">
            <a:avLst>
              <a:gd name="adj1" fmla="val 50000"/>
            </a:avLst>
          </a:prstGeom>
          <a:ln w="1270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>
            <a:extLst>
              <a:ext uri="{FF2B5EF4-FFF2-40B4-BE49-F238E27FC236}">
                <a16:creationId xmlns:a16="http://schemas.microsoft.com/office/drawing/2014/main" xmlns="" id="{4DAD9BD9-8E78-373C-D209-5B75BDE0CB18}"/>
              </a:ext>
            </a:extLst>
          </p:cNvPr>
          <p:cNvCxnSpPr>
            <a:cxnSpLocks/>
            <a:endCxn id="309" idx="1"/>
          </p:cNvCxnSpPr>
          <p:nvPr/>
        </p:nvCxnSpPr>
        <p:spPr>
          <a:xfrm flipV="1">
            <a:off x="6326870" y="3085676"/>
            <a:ext cx="842665" cy="426440"/>
          </a:xfrm>
          <a:prstGeom prst="bentConnector3">
            <a:avLst>
              <a:gd name="adj1" fmla="val 48626"/>
            </a:avLst>
          </a:prstGeom>
          <a:ln w="1270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>
            <a:extLst>
              <a:ext uri="{FF2B5EF4-FFF2-40B4-BE49-F238E27FC236}">
                <a16:creationId xmlns:a16="http://schemas.microsoft.com/office/drawing/2014/main" xmlns="" id="{81FD7957-232A-1608-31C4-1F7A87F824DB}"/>
              </a:ext>
            </a:extLst>
          </p:cNvPr>
          <p:cNvCxnSpPr>
            <a:cxnSpLocks/>
            <a:stCxn id="295" idx="3"/>
            <a:endCxn id="317" idx="1"/>
          </p:cNvCxnSpPr>
          <p:nvPr/>
        </p:nvCxnSpPr>
        <p:spPr>
          <a:xfrm>
            <a:off x="6310394" y="3513126"/>
            <a:ext cx="859143" cy="269725"/>
          </a:xfrm>
          <a:prstGeom prst="bentConnector3">
            <a:avLst>
              <a:gd name="adj1" fmla="val 50000"/>
            </a:avLst>
          </a:prstGeom>
          <a:ln w="1270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>
            <a:extLst>
              <a:ext uri="{FF2B5EF4-FFF2-40B4-BE49-F238E27FC236}">
                <a16:creationId xmlns:a16="http://schemas.microsoft.com/office/drawing/2014/main" xmlns="" id="{DF2F8416-EDF4-4991-8616-73EC41829939}"/>
              </a:ext>
            </a:extLst>
          </p:cNvPr>
          <p:cNvCxnSpPr>
            <a:cxnSpLocks/>
            <a:stCxn id="300" idx="3"/>
            <a:endCxn id="303" idx="1"/>
          </p:cNvCxnSpPr>
          <p:nvPr/>
        </p:nvCxnSpPr>
        <p:spPr>
          <a:xfrm flipV="1">
            <a:off x="9175057" y="2382810"/>
            <a:ext cx="250026" cy="499"/>
          </a:xfrm>
          <a:prstGeom prst="bentConnector3">
            <a:avLst>
              <a:gd name="adj1" fmla="val 50000"/>
            </a:avLst>
          </a:prstGeom>
          <a:ln w="1270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>
            <a:extLst>
              <a:ext uri="{FF2B5EF4-FFF2-40B4-BE49-F238E27FC236}">
                <a16:creationId xmlns:a16="http://schemas.microsoft.com/office/drawing/2014/main" xmlns="" id="{331758FD-3B28-944A-7444-512941BCCF9D}"/>
              </a:ext>
            </a:extLst>
          </p:cNvPr>
          <p:cNvCxnSpPr>
            <a:cxnSpLocks/>
            <a:stCxn id="309" idx="3"/>
            <a:endCxn id="306" idx="1"/>
          </p:cNvCxnSpPr>
          <p:nvPr/>
        </p:nvCxnSpPr>
        <p:spPr>
          <a:xfrm flipV="1">
            <a:off x="9175057" y="3081223"/>
            <a:ext cx="250830" cy="4453"/>
          </a:xfrm>
          <a:prstGeom prst="straightConnector1">
            <a:avLst/>
          </a:prstGeom>
          <a:ln w="1270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lbow Connector 102">
            <a:extLst>
              <a:ext uri="{FF2B5EF4-FFF2-40B4-BE49-F238E27FC236}">
                <a16:creationId xmlns:a16="http://schemas.microsoft.com/office/drawing/2014/main" xmlns="" id="{252929DE-2B14-DE35-4618-1DA56E2AB0BE}"/>
              </a:ext>
            </a:extLst>
          </p:cNvPr>
          <p:cNvCxnSpPr>
            <a:cxnSpLocks/>
            <a:stCxn id="317" idx="3"/>
            <a:endCxn id="312" idx="1"/>
          </p:cNvCxnSpPr>
          <p:nvPr/>
        </p:nvCxnSpPr>
        <p:spPr>
          <a:xfrm>
            <a:off x="9175058" y="3782851"/>
            <a:ext cx="250025" cy="4590"/>
          </a:xfrm>
          <a:prstGeom prst="straightConnector1">
            <a:avLst/>
          </a:prstGeom>
          <a:ln w="1270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>
            <a:extLst>
              <a:ext uri="{FF2B5EF4-FFF2-40B4-BE49-F238E27FC236}">
                <a16:creationId xmlns:a16="http://schemas.microsoft.com/office/drawing/2014/main" xmlns="" id="{21C27182-6DFA-8C1B-C564-38468D57274B}"/>
              </a:ext>
            </a:extLst>
          </p:cNvPr>
          <p:cNvCxnSpPr>
            <a:cxnSpLocks/>
            <a:stCxn id="303" idx="3"/>
            <a:endCxn id="324" idx="0"/>
          </p:cNvCxnSpPr>
          <p:nvPr/>
        </p:nvCxnSpPr>
        <p:spPr>
          <a:xfrm flipH="1">
            <a:off x="9166856" y="2382810"/>
            <a:ext cx="1852144" cy="2668071"/>
          </a:xfrm>
          <a:prstGeom prst="bentConnector4">
            <a:avLst>
              <a:gd name="adj1" fmla="val -29514"/>
              <a:gd name="adj2" fmla="val 92646"/>
            </a:avLst>
          </a:prstGeom>
          <a:ln w="12700">
            <a:solidFill>
              <a:srgbClr val="848484"/>
            </a:solidFill>
            <a:prstDash val="das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>
            <a:extLst>
              <a:ext uri="{FF2B5EF4-FFF2-40B4-BE49-F238E27FC236}">
                <a16:creationId xmlns:a16="http://schemas.microsoft.com/office/drawing/2014/main" xmlns="" id="{E8EB67E6-B5BE-3512-17D5-D5268992CA76}"/>
              </a:ext>
            </a:extLst>
          </p:cNvPr>
          <p:cNvCxnSpPr>
            <a:cxnSpLocks/>
            <a:stCxn id="306" idx="3"/>
            <a:endCxn id="328" idx="0"/>
          </p:cNvCxnSpPr>
          <p:nvPr/>
        </p:nvCxnSpPr>
        <p:spPr>
          <a:xfrm flipH="1">
            <a:off x="6153159" y="3081223"/>
            <a:ext cx="4866646" cy="1995648"/>
          </a:xfrm>
          <a:prstGeom prst="bentConnector4">
            <a:avLst>
              <a:gd name="adj1" fmla="val -4697"/>
              <a:gd name="adj2" fmla="val 57610"/>
            </a:avLst>
          </a:prstGeom>
          <a:ln w="12700">
            <a:solidFill>
              <a:srgbClr val="848484"/>
            </a:solidFill>
            <a:prstDash val="das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>
            <a:extLst>
              <a:ext uri="{FF2B5EF4-FFF2-40B4-BE49-F238E27FC236}">
                <a16:creationId xmlns:a16="http://schemas.microsoft.com/office/drawing/2014/main" xmlns="" id="{E749535D-DEE6-B4B1-41A4-A200D3CF2304}"/>
              </a:ext>
            </a:extLst>
          </p:cNvPr>
          <p:cNvCxnSpPr>
            <a:cxnSpLocks/>
            <a:stCxn id="312" idx="3"/>
            <a:endCxn id="330" idx="0"/>
          </p:cNvCxnSpPr>
          <p:nvPr/>
        </p:nvCxnSpPr>
        <p:spPr>
          <a:xfrm flipH="1">
            <a:off x="3139463" y="3787441"/>
            <a:ext cx="7879537" cy="1261530"/>
          </a:xfrm>
          <a:prstGeom prst="bentConnector4">
            <a:avLst>
              <a:gd name="adj1" fmla="val -2901"/>
              <a:gd name="adj2" fmla="val 54698"/>
            </a:avLst>
          </a:prstGeom>
          <a:ln w="12700">
            <a:solidFill>
              <a:srgbClr val="848484"/>
            </a:solidFill>
            <a:prstDash val="das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xmlns="" id="{04A49C3B-F7A6-F6DE-3E41-293C278C450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201873" y="6272549"/>
            <a:ext cx="2061695" cy="3385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1600" b="1">
                <a:solidFill>
                  <a:srgbClr val="2659A4"/>
                </a:solidFill>
                <a:latin typeface="PT Sans" panose="020B0503020203020204" pitchFamily="34" charset="77"/>
              </a:rPr>
              <a:t>15</a:t>
            </a:fld>
            <a:endParaRPr sz="1600" b="1" dirty="0">
              <a:solidFill>
                <a:srgbClr val="2659A4"/>
              </a:solidFill>
              <a:latin typeface="PT Sans" panose="020B0503020203020204" pitchFamily="34" charset="7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7B4432E8-F014-F284-DB53-B04BE93051D0}"/>
              </a:ext>
            </a:extLst>
          </p:cNvPr>
          <p:cNvSpPr/>
          <p:nvPr/>
        </p:nvSpPr>
        <p:spPr>
          <a:xfrm>
            <a:off x="260489" y="1460042"/>
            <a:ext cx="3809709" cy="1699474"/>
          </a:xfrm>
          <a:prstGeom prst="roundRect">
            <a:avLst/>
          </a:prstGeom>
          <a:solidFill>
            <a:srgbClr val="CDDE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ru-RU" dirty="0"/>
              <a:t>Модуль 1</a:t>
            </a:r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E0204B12-3ADD-D6BE-508A-B22D80397D92}"/>
              </a:ext>
            </a:extLst>
          </p:cNvPr>
          <p:cNvSpPr/>
          <p:nvPr/>
        </p:nvSpPr>
        <p:spPr>
          <a:xfrm>
            <a:off x="260489" y="3367960"/>
            <a:ext cx="3809709" cy="1699474"/>
          </a:xfrm>
          <a:prstGeom prst="roundRect">
            <a:avLst/>
          </a:prstGeom>
          <a:solidFill>
            <a:srgbClr val="C7E5B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ru-RU" dirty="0"/>
              <a:t>Когерентный кластер ядер</a:t>
            </a:r>
            <a:endParaRPr lang="en-US" dirty="0"/>
          </a:p>
        </p:txBody>
      </p:sp>
      <p:grpSp>
        <p:nvGrpSpPr>
          <p:cNvPr id="109" name="Rectangle 11"/>
          <p:cNvGrpSpPr/>
          <p:nvPr/>
        </p:nvGrpSpPr>
        <p:grpSpPr>
          <a:xfrm>
            <a:off x="2225507" y="1653273"/>
            <a:ext cx="1708058" cy="378112"/>
            <a:chOff x="-1" y="-1"/>
            <a:chExt cx="3425549" cy="1715535"/>
          </a:xfrm>
        </p:grpSpPr>
        <p:sp>
          <p:nvSpPr>
            <p:cNvPr id="107" name="Прямоугольник"/>
            <p:cNvSpPr/>
            <p:nvPr/>
          </p:nvSpPr>
          <p:spPr>
            <a:xfrm>
              <a:off x="-1" y="-1"/>
              <a:ext cx="3425549" cy="171553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Раздел P2"/>
            <p:cNvSpPr txBox="1"/>
            <p:nvPr/>
          </p:nvSpPr>
          <p:spPr>
            <a:xfrm>
              <a:off x="52068" y="6351"/>
              <a:ext cx="332140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P2</a:t>
              </a:r>
            </a:p>
          </p:txBody>
        </p:sp>
      </p:grpSp>
      <p:grpSp>
        <p:nvGrpSpPr>
          <p:cNvPr id="130" name="Rectangle 21"/>
          <p:cNvGrpSpPr/>
          <p:nvPr/>
        </p:nvGrpSpPr>
        <p:grpSpPr>
          <a:xfrm>
            <a:off x="396707" y="1653273"/>
            <a:ext cx="1708058" cy="378112"/>
            <a:chOff x="-1" y="-1"/>
            <a:chExt cx="3425549" cy="2490346"/>
          </a:xfrm>
        </p:grpSpPr>
        <p:sp>
          <p:nvSpPr>
            <p:cNvPr id="128" name="Прямоугольник"/>
            <p:cNvSpPr/>
            <p:nvPr/>
          </p:nvSpPr>
          <p:spPr>
            <a:xfrm>
              <a:off x="-1" y="-1"/>
              <a:ext cx="3425549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Раздел P1"/>
            <p:cNvSpPr txBox="1"/>
            <p:nvPr/>
          </p:nvSpPr>
          <p:spPr>
            <a:xfrm>
              <a:off x="52069" y="6349"/>
              <a:ext cx="332140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P1</a:t>
              </a:r>
            </a:p>
          </p:txBody>
        </p:sp>
      </p:grpSp>
      <p:grpSp>
        <p:nvGrpSpPr>
          <p:cNvPr id="172" name="Rectangle 38"/>
          <p:cNvGrpSpPr/>
          <p:nvPr/>
        </p:nvGrpSpPr>
        <p:grpSpPr>
          <a:xfrm>
            <a:off x="396707" y="2322572"/>
            <a:ext cx="3536858" cy="378113"/>
            <a:chOff x="0" y="-1"/>
            <a:chExt cx="10770831" cy="1327576"/>
          </a:xfrm>
        </p:grpSpPr>
        <p:sp>
          <p:nvSpPr>
            <p:cNvPr id="170" name="Прямоугольник"/>
            <p:cNvSpPr/>
            <p:nvPr/>
          </p:nvSpPr>
          <p:spPr>
            <a:xfrm>
              <a:off x="0" y="-1"/>
              <a:ext cx="10770831" cy="132757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1" name="Ядро ОСРВ"/>
            <p:cNvSpPr txBox="1"/>
            <p:nvPr/>
          </p:nvSpPr>
          <p:spPr>
            <a:xfrm>
              <a:off x="52069" y="6351"/>
              <a:ext cx="10666689" cy="1296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Ядро ОСРВ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SMP)</a:t>
              </a:r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Rectangle 21">
            <a:extLst>
              <a:ext uri="{FF2B5EF4-FFF2-40B4-BE49-F238E27FC236}">
                <a16:creationId xmlns:a16="http://schemas.microsoft.com/office/drawing/2014/main" xmlns="" id="{8797EE8F-D08F-0FB2-4C22-7498B15C8CBF}"/>
              </a:ext>
            </a:extLst>
          </p:cNvPr>
          <p:cNvGrpSpPr/>
          <p:nvPr/>
        </p:nvGrpSpPr>
        <p:grpSpPr>
          <a:xfrm>
            <a:off x="396706" y="4158465"/>
            <a:ext cx="1708058" cy="378112"/>
            <a:chOff x="-1" y="-1"/>
            <a:chExt cx="3425549" cy="2490346"/>
          </a:xfrm>
        </p:grpSpPr>
        <p:sp>
          <p:nvSpPr>
            <p:cNvPr id="3" name="Прямоугольник">
              <a:extLst>
                <a:ext uri="{FF2B5EF4-FFF2-40B4-BE49-F238E27FC236}">
                  <a16:creationId xmlns:a16="http://schemas.microsoft.com/office/drawing/2014/main" xmlns="" id="{5B7F4767-5BFD-D5A3-70AA-C744295C0E31}"/>
                </a:ext>
              </a:extLst>
            </p:cNvPr>
            <p:cNvSpPr/>
            <p:nvPr/>
          </p:nvSpPr>
          <p:spPr>
            <a:xfrm>
              <a:off x="-1" y="-1"/>
              <a:ext cx="3425549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Раздел P1">
              <a:extLst>
                <a:ext uri="{FF2B5EF4-FFF2-40B4-BE49-F238E27FC236}">
                  <a16:creationId xmlns:a16="http://schemas.microsoft.com/office/drawing/2014/main" xmlns="" id="{57D890A8-F2F0-2F59-9F79-60F23D1E1DC8}"/>
                </a:ext>
              </a:extLst>
            </p:cNvPr>
            <p:cNvSpPr txBox="1"/>
            <p:nvPr/>
          </p:nvSpPr>
          <p:spPr>
            <a:xfrm>
              <a:off x="52068" y="6348"/>
              <a:ext cx="3321408" cy="2432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0-е ядро ЦПУ</a:t>
              </a:r>
            </a:p>
          </p:txBody>
        </p:sp>
      </p:grpSp>
      <p:grpSp>
        <p:nvGrpSpPr>
          <p:cNvPr id="8" name="Rectangle 21">
            <a:extLst>
              <a:ext uri="{FF2B5EF4-FFF2-40B4-BE49-F238E27FC236}">
                <a16:creationId xmlns:a16="http://schemas.microsoft.com/office/drawing/2014/main" xmlns="" id="{83C0D8A6-53E5-2084-EB0A-A4B06BD625DD}"/>
              </a:ext>
            </a:extLst>
          </p:cNvPr>
          <p:cNvGrpSpPr/>
          <p:nvPr/>
        </p:nvGrpSpPr>
        <p:grpSpPr>
          <a:xfrm>
            <a:off x="2225507" y="4158465"/>
            <a:ext cx="1708058" cy="378112"/>
            <a:chOff x="-1" y="-1"/>
            <a:chExt cx="3425549" cy="2490346"/>
          </a:xfrm>
        </p:grpSpPr>
        <p:sp>
          <p:nvSpPr>
            <p:cNvPr id="9" name="Прямоугольник">
              <a:extLst>
                <a:ext uri="{FF2B5EF4-FFF2-40B4-BE49-F238E27FC236}">
                  <a16:creationId xmlns:a16="http://schemas.microsoft.com/office/drawing/2014/main" xmlns="" id="{96B34DA5-C0D7-07DB-DC52-5B600513720B}"/>
                </a:ext>
              </a:extLst>
            </p:cNvPr>
            <p:cNvSpPr/>
            <p:nvPr/>
          </p:nvSpPr>
          <p:spPr>
            <a:xfrm>
              <a:off x="-1" y="-1"/>
              <a:ext cx="3425549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Раздел P1">
              <a:extLst>
                <a:ext uri="{FF2B5EF4-FFF2-40B4-BE49-F238E27FC236}">
                  <a16:creationId xmlns:a16="http://schemas.microsoft.com/office/drawing/2014/main" xmlns="" id="{E0404DC5-638A-FE5A-4FD3-60D7C23A666B}"/>
                </a:ext>
              </a:extLst>
            </p:cNvPr>
            <p:cNvSpPr txBox="1"/>
            <p:nvPr/>
          </p:nvSpPr>
          <p:spPr>
            <a:xfrm>
              <a:off x="52068" y="6348"/>
              <a:ext cx="3321408" cy="2432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1-е ядро ЦПУ</a:t>
              </a:r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B48DE28E-E069-FB42-46E7-2D706E3A8A03}"/>
              </a:ext>
            </a:extLst>
          </p:cNvPr>
          <p:cNvSpPr/>
          <p:nvPr/>
        </p:nvSpPr>
        <p:spPr>
          <a:xfrm>
            <a:off x="4206414" y="1460042"/>
            <a:ext cx="3809709" cy="1699474"/>
          </a:xfrm>
          <a:prstGeom prst="roundRect">
            <a:avLst/>
          </a:prstGeom>
          <a:solidFill>
            <a:srgbClr val="CDDE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ru-RU" dirty="0"/>
              <a:t>Модуль 2</a:t>
            </a:r>
            <a:endParaRPr lang="en-US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0A708E65-B03B-0758-BD56-F2B8EAFDDD9D}"/>
              </a:ext>
            </a:extLst>
          </p:cNvPr>
          <p:cNvSpPr/>
          <p:nvPr/>
        </p:nvSpPr>
        <p:spPr>
          <a:xfrm>
            <a:off x="4206414" y="3367959"/>
            <a:ext cx="3809709" cy="1699473"/>
          </a:xfrm>
          <a:prstGeom prst="roundRect">
            <a:avLst/>
          </a:prstGeom>
          <a:solidFill>
            <a:srgbClr val="C7E5B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ru-RU" dirty="0"/>
              <a:t>Монопольное ядро</a:t>
            </a:r>
            <a:endParaRPr lang="en-US" dirty="0"/>
          </a:p>
        </p:txBody>
      </p:sp>
      <p:grpSp>
        <p:nvGrpSpPr>
          <p:cNvPr id="41" name="Rectangle 11">
            <a:extLst>
              <a:ext uri="{FF2B5EF4-FFF2-40B4-BE49-F238E27FC236}">
                <a16:creationId xmlns:a16="http://schemas.microsoft.com/office/drawing/2014/main" xmlns="" id="{B8316C10-5115-57CB-82EC-E9AC889D5621}"/>
              </a:ext>
            </a:extLst>
          </p:cNvPr>
          <p:cNvGrpSpPr/>
          <p:nvPr/>
        </p:nvGrpSpPr>
        <p:grpSpPr>
          <a:xfrm>
            <a:off x="6171432" y="1653273"/>
            <a:ext cx="1708058" cy="378112"/>
            <a:chOff x="-1" y="-1"/>
            <a:chExt cx="3425549" cy="1715535"/>
          </a:xfrm>
        </p:grpSpPr>
        <p:sp>
          <p:nvSpPr>
            <p:cNvPr id="42" name="Прямоугольник">
              <a:extLst>
                <a:ext uri="{FF2B5EF4-FFF2-40B4-BE49-F238E27FC236}">
                  <a16:creationId xmlns:a16="http://schemas.microsoft.com/office/drawing/2014/main" xmlns="" id="{12DB607B-B893-5347-876B-1A560BEF09E0}"/>
                </a:ext>
              </a:extLst>
            </p:cNvPr>
            <p:cNvSpPr/>
            <p:nvPr/>
          </p:nvSpPr>
          <p:spPr>
            <a:xfrm>
              <a:off x="-1" y="-1"/>
              <a:ext cx="3425549" cy="171553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Раздел P2">
              <a:extLst>
                <a:ext uri="{FF2B5EF4-FFF2-40B4-BE49-F238E27FC236}">
                  <a16:creationId xmlns:a16="http://schemas.microsoft.com/office/drawing/2014/main" xmlns="" id="{AC159DFA-8B51-AF93-12C9-F4187853BA9A}"/>
                </a:ext>
              </a:extLst>
            </p:cNvPr>
            <p:cNvSpPr txBox="1"/>
            <p:nvPr/>
          </p:nvSpPr>
          <p:spPr>
            <a:xfrm>
              <a:off x="52068" y="6351"/>
              <a:ext cx="3321408" cy="16756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SysNET</a:t>
              </a:r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Rectangle 21">
            <a:extLst>
              <a:ext uri="{FF2B5EF4-FFF2-40B4-BE49-F238E27FC236}">
                <a16:creationId xmlns:a16="http://schemas.microsoft.com/office/drawing/2014/main" xmlns="" id="{F14CDA02-BB5E-A907-3B7C-520C89D7227D}"/>
              </a:ext>
            </a:extLst>
          </p:cNvPr>
          <p:cNvGrpSpPr/>
          <p:nvPr/>
        </p:nvGrpSpPr>
        <p:grpSpPr>
          <a:xfrm>
            <a:off x="4342632" y="1653273"/>
            <a:ext cx="1708058" cy="378112"/>
            <a:chOff x="-1" y="-1"/>
            <a:chExt cx="3425549" cy="2490346"/>
          </a:xfrm>
        </p:grpSpPr>
        <p:sp>
          <p:nvSpPr>
            <p:cNvPr id="45" name="Прямоугольник">
              <a:extLst>
                <a:ext uri="{FF2B5EF4-FFF2-40B4-BE49-F238E27FC236}">
                  <a16:creationId xmlns:a16="http://schemas.microsoft.com/office/drawing/2014/main" xmlns="" id="{C9F7F96F-0600-0846-1CC1-CC9E715F270A}"/>
                </a:ext>
              </a:extLst>
            </p:cNvPr>
            <p:cNvSpPr/>
            <p:nvPr/>
          </p:nvSpPr>
          <p:spPr>
            <a:xfrm>
              <a:off x="-1" y="-1"/>
              <a:ext cx="3425549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Раздел P1">
              <a:extLst>
                <a:ext uri="{FF2B5EF4-FFF2-40B4-BE49-F238E27FC236}">
                  <a16:creationId xmlns:a16="http://schemas.microsoft.com/office/drawing/2014/main" xmlns="" id="{CDDF4357-9001-55C5-F25A-663A83530573}"/>
                </a:ext>
              </a:extLst>
            </p:cNvPr>
            <p:cNvSpPr txBox="1"/>
            <p:nvPr/>
          </p:nvSpPr>
          <p:spPr>
            <a:xfrm>
              <a:off x="52068" y="6348"/>
              <a:ext cx="3321408" cy="369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P1</a:t>
              </a:r>
            </a:p>
          </p:txBody>
        </p:sp>
      </p:grpSp>
      <p:grpSp>
        <p:nvGrpSpPr>
          <p:cNvPr id="47" name="Rectangle 38">
            <a:extLst>
              <a:ext uri="{FF2B5EF4-FFF2-40B4-BE49-F238E27FC236}">
                <a16:creationId xmlns:a16="http://schemas.microsoft.com/office/drawing/2014/main" xmlns="" id="{6EDB211A-09B9-B0AA-7E97-2299AD1C171E}"/>
              </a:ext>
            </a:extLst>
          </p:cNvPr>
          <p:cNvGrpSpPr/>
          <p:nvPr/>
        </p:nvGrpSpPr>
        <p:grpSpPr>
          <a:xfrm>
            <a:off x="4342632" y="2322572"/>
            <a:ext cx="3536858" cy="378113"/>
            <a:chOff x="0" y="-1"/>
            <a:chExt cx="10770831" cy="1327576"/>
          </a:xfrm>
        </p:grpSpPr>
        <p:sp>
          <p:nvSpPr>
            <p:cNvPr id="48" name="Прямоугольник">
              <a:extLst>
                <a:ext uri="{FF2B5EF4-FFF2-40B4-BE49-F238E27FC236}">
                  <a16:creationId xmlns:a16="http://schemas.microsoft.com/office/drawing/2014/main" xmlns="" id="{5D7D2791-65B3-9914-5A85-D5CE2B30D528}"/>
                </a:ext>
              </a:extLst>
            </p:cNvPr>
            <p:cNvSpPr/>
            <p:nvPr/>
          </p:nvSpPr>
          <p:spPr>
            <a:xfrm>
              <a:off x="0" y="-1"/>
              <a:ext cx="10770831" cy="132757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Ядро ОСРВ">
              <a:extLst>
                <a:ext uri="{FF2B5EF4-FFF2-40B4-BE49-F238E27FC236}">
                  <a16:creationId xmlns:a16="http://schemas.microsoft.com/office/drawing/2014/main" xmlns="" id="{42F64D15-2C47-6608-536D-966D241A7F80}"/>
                </a:ext>
              </a:extLst>
            </p:cNvPr>
            <p:cNvSpPr txBox="1"/>
            <p:nvPr/>
          </p:nvSpPr>
          <p:spPr>
            <a:xfrm>
              <a:off x="52069" y="6350"/>
              <a:ext cx="10666691" cy="1296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Ядро ОСРВ</a:t>
              </a:r>
            </a:p>
          </p:txBody>
        </p:sp>
      </p:grpSp>
      <p:grpSp>
        <p:nvGrpSpPr>
          <p:cNvPr id="50" name="Rectangle 21">
            <a:extLst>
              <a:ext uri="{FF2B5EF4-FFF2-40B4-BE49-F238E27FC236}">
                <a16:creationId xmlns:a16="http://schemas.microsoft.com/office/drawing/2014/main" xmlns="" id="{2B4978BC-43CF-0673-44C9-3D9EE983F290}"/>
              </a:ext>
            </a:extLst>
          </p:cNvPr>
          <p:cNvGrpSpPr/>
          <p:nvPr/>
        </p:nvGrpSpPr>
        <p:grpSpPr>
          <a:xfrm>
            <a:off x="4342631" y="4158465"/>
            <a:ext cx="1708058" cy="378112"/>
            <a:chOff x="-1" y="-1"/>
            <a:chExt cx="3425549" cy="2490346"/>
          </a:xfrm>
        </p:grpSpPr>
        <p:sp>
          <p:nvSpPr>
            <p:cNvPr id="51" name="Прямоугольник">
              <a:extLst>
                <a:ext uri="{FF2B5EF4-FFF2-40B4-BE49-F238E27FC236}">
                  <a16:creationId xmlns:a16="http://schemas.microsoft.com/office/drawing/2014/main" xmlns="" id="{C53AB88A-FBEB-BED7-F65A-FD4A5341AE04}"/>
                </a:ext>
              </a:extLst>
            </p:cNvPr>
            <p:cNvSpPr/>
            <p:nvPr/>
          </p:nvSpPr>
          <p:spPr>
            <a:xfrm>
              <a:off x="-1" y="-1"/>
              <a:ext cx="3425549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Раздел P1">
              <a:extLst>
                <a:ext uri="{FF2B5EF4-FFF2-40B4-BE49-F238E27FC236}">
                  <a16:creationId xmlns:a16="http://schemas.microsoft.com/office/drawing/2014/main" xmlns="" id="{2E5B771A-4EA4-02B5-4194-927965280CF9}"/>
                </a:ext>
              </a:extLst>
            </p:cNvPr>
            <p:cNvSpPr txBox="1"/>
            <p:nvPr/>
          </p:nvSpPr>
          <p:spPr>
            <a:xfrm>
              <a:off x="52068" y="6348"/>
              <a:ext cx="3321408" cy="2432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2-е ядро ЦПУ</a:t>
              </a:r>
            </a:p>
          </p:txBody>
        </p:sp>
      </p:grp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xmlns="" id="{537D4C37-236F-23CA-18CC-F0D87FD48C59}"/>
              </a:ext>
            </a:extLst>
          </p:cNvPr>
          <p:cNvSpPr/>
          <p:nvPr/>
        </p:nvSpPr>
        <p:spPr>
          <a:xfrm>
            <a:off x="8152339" y="1460042"/>
            <a:ext cx="3809709" cy="1699474"/>
          </a:xfrm>
          <a:prstGeom prst="roundRect">
            <a:avLst/>
          </a:prstGeom>
          <a:solidFill>
            <a:srgbClr val="CDDE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ru-RU" dirty="0"/>
              <a:t>Модуль 3</a:t>
            </a:r>
            <a:endParaRPr lang="en-US" dirty="0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xmlns="" id="{258048D2-A655-FE44-974E-9177CCD7E549}"/>
              </a:ext>
            </a:extLst>
          </p:cNvPr>
          <p:cNvSpPr/>
          <p:nvPr/>
        </p:nvSpPr>
        <p:spPr>
          <a:xfrm>
            <a:off x="8152339" y="3367960"/>
            <a:ext cx="3809709" cy="1699472"/>
          </a:xfrm>
          <a:prstGeom prst="roundRect">
            <a:avLst/>
          </a:prstGeom>
          <a:solidFill>
            <a:srgbClr val="C7E5B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ru-RU" dirty="0"/>
              <a:t>Монопольное ядро</a:t>
            </a:r>
            <a:endParaRPr lang="en-US" dirty="0"/>
          </a:p>
        </p:txBody>
      </p:sp>
      <p:grpSp>
        <p:nvGrpSpPr>
          <p:cNvPr id="64" name="Rectangle 11">
            <a:extLst>
              <a:ext uri="{FF2B5EF4-FFF2-40B4-BE49-F238E27FC236}">
                <a16:creationId xmlns:a16="http://schemas.microsoft.com/office/drawing/2014/main" xmlns="" id="{111EA7B1-DE9A-C0DE-51EC-C329C2998E5A}"/>
              </a:ext>
            </a:extLst>
          </p:cNvPr>
          <p:cNvGrpSpPr/>
          <p:nvPr/>
        </p:nvGrpSpPr>
        <p:grpSpPr>
          <a:xfrm>
            <a:off x="10117357" y="1653273"/>
            <a:ext cx="1708058" cy="378112"/>
            <a:chOff x="-1" y="-1"/>
            <a:chExt cx="3425549" cy="1715535"/>
          </a:xfrm>
        </p:grpSpPr>
        <p:sp>
          <p:nvSpPr>
            <p:cNvPr id="65" name="Прямоугольник">
              <a:extLst>
                <a:ext uri="{FF2B5EF4-FFF2-40B4-BE49-F238E27FC236}">
                  <a16:creationId xmlns:a16="http://schemas.microsoft.com/office/drawing/2014/main" xmlns="" id="{A6DDF7FE-955D-A4CB-3CF2-56020F0AAD7C}"/>
                </a:ext>
              </a:extLst>
            </p:cNvPr>
            <p:cNvSpPr/>
            <p:nvPr/>
          </p:nvSpPr>
          <p:spPr>
            <a:xfrm>
              <a:off x="-1" y="-1"/>
              <a:ext cx="3425549" cy="171553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PT Sans"/>
                  <a:ea typeface="PT Sans"/>
                  <a:cs typeface="PT Sans"/>
                  <a:sym typeface="PT Sans"/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Раздел P2">
              <a:extLst>
                <a:ext uri="{FF2B5EF4-FFF2-40B4-BE49-F238E27FC236}">
                  <a16:creationId xmlns:a16="http://schemas.microsoft.com/office/drawing/2014/main" xmlns="" id="{37F28232-9A2A-8EDC-F152-3F832B824CE3}"/>
                </a:ext>
              </a:extLst>
            </p:cNvPr>
            <p:cNvSpPr txBox="1"/>
            <p:nvPr/>
          </p:nvSpPr>
          <p:spPr>
            <a:xfrm>
              <a:off x="52068" y="6351"/>
              <a:ext cx="3321408" cy="16756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SysGPU</a:t>
              </a:r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7" name="Rectangle 21">
            <a:extLst>
              <a:ext uri="{FF2B5EF4-FFF2-40B4-BE49-F238E27FC236}">
                <a16:creationId xmlns:a16="http://schemas.microsoft.com/office/drawing/2014/main" xmlns="" id="{17FB9A84-F5CD-7448-7805-590C01795B82}"/>
              </a:ext>
            </a:extLst>
          </p:cNvPr>
          <p:cNvGrpSpPr/>
          <p:nvPr/>
        </p:nvGrpSpPr>
        <p:grpSpPr>
          <a:xfrm>
            <a:off x="8288557" y="1653273"/>
            <a:ext cx="1708058" cy="378112"/>
            <a:chOff x="-1" y="-1"/>
            <a:chExt cx="3425549" cy="2490346"/>
          </a:xfrm>
        </p:grpSpPr>
        <p:sp>
          <p:nvSpPr>
            <p:cNvPr id="68" name="Прямоугольник">
              <a:extLst>
                <a:ext uri="{FF2B5EF4-FFF2-40B4-BE49-F238E27FC236}">
                  <a16:creationId xmlns:a16="http://schemas.microsoft.com/office/drawing/2014/main" xmlns="" id="{705699E5-E3D1-D189-9841-6F366E37428F}"/>
                </a:ext>
              </a:extLst>
            </p:cNvPr>
            <p:cNvSpPr/>
            <p:nvPr/>
          </p:nvSpPr>
          <p:spPr>
            <a:xfrm>
              <a:off x="-1" y="-1"/>
              <a:ext cx="3425549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Раздел P1">
              <a:extLst>
                <a:ext uri="{FF2B5EF4-FFF2-40B4-BE49-F238E27FC236}">
                  <a16:creationId xmlns:a16="http://schemas.microsoft.com/office/drawing/2014/main" xmlns="" id="{799E86EC-97B9-61DE-BA39-808A97B3E0C8}"/>
                </a:ext>
              </a:extLst>
            </p:cNvPr>
            <p:cNvSpPr txBox="1"/>
            <p:nvPr/>
          </p:nvSpPr>
          <p:spPr>
            <a:xfrm>
              <a:off x="52068" y="6348"/>
              <a:ext cx="3321408" cy="369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Раздел P1</a:t>
              </a:r>
            </a:p>
          </p:txBody>
        </p:sp>
      </p:grpSp>
      <p:grpSp>
        <p:nvGrpSpPr>
          <p:cNvPr id="70" name="Rectangle 38">
            <a:extLst>
              <a:ext uri="{FF2B5EF4-FFF2-40B4-BE49-F238E27FC236}">
                <a16:creationId xmlns:a16="http://schemas.microsoft.com/office/drawing/2014/main" xmlns="" id="{9C50FE57-5D45-2703-222E-F3420744B250}"/>
              </a:ext>
            </a:extLst>
          </p:cNvPr>
          <p:cNvGrpSpPr/>
          <p:nvPr/>
        </p:nvGrpSpPr>
        <p:grpSpPr>
          <a:xfrm>
            <a:off x="8288557" y="2322572"/>
            <a:ext cx="3536858" cy="378113"/>
            <a:chOff x="0" y="-1"/>
            <a:chExt cx="10770831" cy="1327576"/>
          </a:xfrm>
        </p:grpSpPr>
        <p:sp>
          <p:nvSpPr>
            <p:cNvPr id="71" name="Прямоугольник">
              <a:extLst>
                <a:ext uri="{FF2B5EF4-FFF2-40B4-BE49-F238E27FC236}">
                  <a16:creationId xmlns:a16="http://schemas.microsoft.com/office/drawing/2014/main" xmlns="" id="{0342C4F1-79AE-76E5-DA23-3CF64CEB1D32}"/>
                </a:ext>
              </a:extLst>
            </p:cNvPr>
            <p:cNvSpPr/>
            <p:nvPr/>
          </p:nvSpPr>
          <p:spPr>
            <a:xfrm>
              <a:off x="0" y="-1"/>
              <a:ext cx="10770831" cy="132757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 lang="ru-RU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Ядро ОСРВ">
              <a:extLst>
                <a:ext uri="{FF2B5EF4-FFF2-40B4-BE49-F238E27FC236}">
                  <a16:creationId xmlns:a16="http://schemas.microsoft.com/office/drawing/2014/main" xmlns="" id="{01FAFEDB-F320-34AA-B7CE-5881A71F99EE}"/>
                </a:ext>
              </a:extLst>
            </p:cNvPr>
            <p:cNvSpPr txBox="1"/>
            <p:nvPr/>
          </p:nvSpPr>
          <p:spPr>
            <a:xfrm>
              <a:off x="52069" y="6350"/>
              <a:ext cx="10666691" cy="1296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PT Sans"/>
                  <a:ea typeface="PT Sans"/>
                  <a:cs typeface="PT Sans"/>
                  <a:sym typeface="PT Sans"/>
                </a:defRPr>
              </a:lvl1pPr>
            </a:lstStyle>
            <a:p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Ядро ОСРВ</a:t>
              </a:r>
            </a:p>
          </p:txBody>
        </p:sp>
      </p:grpSp>
      <p:grpSp>
        <p:nvGrpSpPr>
          <p:cNvPr id="73" name="Rectangle 21">
            <a:extLst>
              <a:ext uri="{FF2B5EF4-FFF2-40B4-BE49-F238E27FC236}">
                <a16:creationId xmlns:a16="http://schemas.microsoft.com/office/drawing/2014/main" xmlns="" id="{3C5EE380-DFA9-C9A8-0324-AC1D749F05F8}"/>
              </a:ext>
            </a:extLst>
          </p:cNvPr>
          <p:cNvGrpSpPr/>
          <p:nvPr/>
        </p:nvGrpSpPr>
        <p:grpSpPr>
          <a:xfrm>
            <a:off x="8288556" y="4158465"/>
            <a:ext cx="1708058" cy="378112"/>
            <a:chOff x="-1" y="-1"/>
            <a:chExt cx="3425549" cy="2490346"/>
          </a:xfrm>
        </p:grpSpPr>
        <p:sp>
          <p:nvSpPr>
            <p:cNvPr id="74" name="Прямоугольник">
              <a:extLst>
                <a:ext uri="{FF2B5EF4-FFF2-40B4-BE49-F238E27FC236}">
                  <a16:creationId xmlns:a16="http://schemas.microsoft.com/office/drawing/2014/main" xmlns="" id="{234DDDA0-7387-ED03-6305-E8ADFC64F0CD}"/>
                </a:ext>
              </a:extLst>
            </p:cNvPr>
            <p:cNvSpPr/>
            <p:nvPr/>
          </p:nvSpPr>
          <p:spPr>
            <a:xfrm>
              <a:off x="-1" y="-1"/>
              <a:ext cx="3425549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Раздел P1">
              <a:extLst>
                <a:ext uri="{FF2B5EF4-FFF2-40B4-BE49-F238E27FC236}">
                  <a16:creationId xmlns:a16="http://schemas.microsoft.com/office/drawing/2014/main" xmlns="" id="{8D0C7D8C-B008-6BB1-223D-AFB2AD6E0507}"/>
                </a:ext>
              </a:extLst>
            </p:cNvPr>
            <p:cNvSpPr txBox="1"/>
            <p:nvPr/>
          </p:nvSpPr>
          <p:spPr>
            <a:xfrm>
              <a:off x="52068" y="6348"/>
              <a:ext cx="3321408" cy="2432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3-е ядро ЦПУ</a:t>
              </a:r>
            </a:p>
          </p:txBody>
        </p:sp>
      </p:grpSp>
      <p:grpSp>
        <p:nvGrpSpPr>
          <p:cNvPr id="76" name="Rectangle 21">
            <a:extLst>
              <a:ext uri="{FF2B5EF4-FFF2-40B4-BE49-F238E27FC236}">
                <a16:creationId xmlns:a16="http://schemas.microsoft.com/office/drawing/2014/main" xmlns="" id="{77E0E1BA-0E77-33F3-EC90-5C5FE440EB84}"/>
              </a:ext>
            </a:extLst>
          </p:cNvPr>
          <p:cNvGrpSpPr/>
          <p:nvPr/>
        </p:nvGrpSpPr>
        <p:grpSpPr>
          <a:xfrm>
            <a:off x="6171432" y="4158465"/>
            <a:ext cx="1708058" cy="378112"/>
            <a:chOff x="-1" y="-1"/>
            <a:chExt cx="3425549" cy="2490346"/>
          </a:xfrm>
        </p:grpSpPr>
        <p:sp>
          <p:nvSpPr>
            <p:cNvPr id="77" name="Прямоугольник">
              <a:extLst>
                <a:ext uri="{FF2B5EF4-FFF2-40B4-BE49-F238E27FC236}">
                  <a16:creationId xmlns:a16="http://schemas.microsoft.com/office/drawing/2014/main" xmlns="" id="{11C9EE34-715F-B7D0-6B6B-C9CE735A1273}"/>
                </a:ext>
              </a:extLst>
            </p:cNvPr>
            <p:cNvSpPr/>
            <p:nvPr/>
          </p:nvSpPr>
          <p:spPr>
            <a:xfrm>
              <a:off x="-1" y="-1"/>
              <a:ext cx="3425549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Раздел P1">
              <a:extLst>
                <a:ext uri="{FF2B5EF4-FFF2-40B4-BE49-F238E27FC236}">
                  <a16:creationId xmlns:a16="http://schemas.microsoft.com/office/drawing/2014/main" xmlns="" id="{9D446686-E73E-FCBD-809E-762B547D57E4}"/>
                </a:ext>
              </a:extLst>
            </p:cNvPr>
            <p:cNvSpPr txBox="1"/>
            <p:nvPr/>
          </p:nvSpPr>
          <p:spPr>
            <a:xfrm>
              <a:off x="52068" y="6348"/>
              <a:ext cx="3321408" cy="2432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Сетевая карта</a:t>
              </a:r>
            </a:p>
          </p:txBody>
        </p:sp>
      </p:grpSp>
      <p:grpSp>
        <p:nvGrpSpPr>
          <p:cNvPr id="79" name="Rectangle 21">
            <a:extLst>
              <a:ext uri="{FF2B5EF4-FFF2-40B4-BE49-F238E27FC236}">
                <a16:creationId xmlns:a16="http://schemas.microsoft.com/office/drawing/2014/main" xmlns="" id="{55828C57-58DF-33D0-0835-06C29E4EC3DE}"/>
              </a:ext>
            </a:extLst>
          </p:cNvPr>
          <p:cNvGrpSpPr/>
          <p:nvPr/>
        </p:nvGrpSpPr>
        <p:grpSpPr>
          <a:xfrm>
            <a:off x="10117356" y="4158465"/>
            <a:ext cx="1708058" cy="378112"/>
            <a:chOff x="-1" y="-1"/>
            <a:chExt cx="3425549" cy="2490346"/>
          </a:xfrm>
        </p:grpSpPr>
        <p:sp>
          <p:nvSpPr>
            <p:cNvPr id="80" name="Прямоугольник">
              <a:extLst>
                <a:ext uri="{FF2B5EF4-FFF2-40B4-BE49-F238E27FC236}">
                  <a16:creationId xmlns:a16="http://schemas.microsoft.com/office/drawing/2014/main" xmlns="" id="{15B6DD66-5EB9-EE70-8880-5776CB72B428}"/>
                </a:ext>
              </a:extLst>
            </p:cNvPr>
            <p:cNvSpPr/>
            <p:nvPr/>
          </p:nvSpPr>
          <p:spPr>
            <a:xfrm>
              <a:off x="-1" y="-1"/>
              <a:ext cx="3425549" cy="249034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ru-RU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Раздел P1">
              <a:extLst>
                <a:ext uri="{FF2B5EF4-FFF2-40B4-BE49-F238E27FC236}">
                  <a16:creationId xmlns:a16="http://schemas.microsoft.com/office/drawing/2014/main" xmlns="" id="{19DFB40A-EEC7-7960-ED64-14064DA0661A}"/>
                </a:ext>
              </a:extLst>
            </p:cNvPr>
            <p:cNvSpPr txBox="1"/>
            <p:nvPr/>
          </p:nvSpPr>
          <p:spPr>
            <a:xfrm>
              <a:off x="52068" y="6348"/>
              <a:ext cx="3321408" cy="24325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PT Sans"/>
                  <a:ea typeface="PT Sans"/>
                  <a:cs typeface="PT Sans"/>
                  <a:sym typeface="PT Sans"/>
                </a:defRPr>
              </a:pP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Видеокарта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2348677-4080-6B64-BB0C-223F8D4C59BD}"/>
              </a:ext>
            </a:extLst>
          </p:cNvPr>
          <p:cNvCxnSpPr>
            <a:stCxn id="14" idx="2"/>
            <a:endCxn id="39" idx="2"/>
          </p:cNvCxnSpPr>
          <p:nvPr/>
        </p:nvCxnSpPr>
        <p:spPr>
          <a:xfrm rot="16200000" flipH="1">
            <a:off x="4138306" y="1186553"/>
            <a:ext cx="12700" cy="3945925"/>
          </a:xfrm>
          <a:prstGeom prst="curvedConnector3">
            <a:avLst>
              <a:gd name="adj1" fmla="val 4903882"/>
            </a:avLst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5">
            <a:extLst>
              <a:ext uri="{FF2B5EF4-FFF2-40B4-BE49-F238E27FC236}">
                <a16:creationId xmlns:a16="http://schemas.microsoft.com/office/drawing/2014/main" xmlns="" id="{500CC0C2-05F9-EC7D-4112-2DD91F33C825}"/>
              </a:ext>
            </a:extLst>
          </p:cNvPr>
          <p:cNvCxnSpPr>
            <a:cxnSpLocks/>
            <a:stCxn id="128" idx="2"/>
            <a:endCxn id="107" idx="2"/>
          </p:cNvCxnSpPr>
          <p:nvPr/>
        </p:nvCxnSpPr>
        <p:spPr>
          <a:xfrm rot="16200000" flipH="1">
            <a:off x="2165136" y="1116985"/>
            <a:ext cx="12700" cy="1828800"/>
          </a:xfrm>
          <a:prstGeom prst="curvedConnector3">
            <a:avLst>
              <a:gd name="adj1" fmla="val 1345268"/>
            </a:avLst>
          </a:prstGeom>
          <a:ln w="317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">
            <a:extLst>
              <a:ext uri="{FF2B5EF4-FFF2-40B4-BE49-F238E27FC236}">
                <a16:creationId xmlns:a16="http://schemas.microsoft.com/office/drawing/2014/main" xmlns="" id="{EB5DF59C-4D3A-B56F-0901-C527B9B3BCD3}"/>
              </a:ext>
            </a:extLst>
          </p:cNvPr>
          <p:cNvCxnSpPr>
            <a:cxnSpLocks/>
            <a:stCxn id="14" idx="2"/>
            <a:endCxn id="62" idx="2"/>
          </p:cNvCxnSpPr>
          <p:nvPr/>
        </p:nvCxnSpPr>
        <p:spPr>
          <a:xfrm rot="16200000" flipH="1">
            <a:off x="6111269" y="-786409"/>
            <a:ext cx="12700" cy="7891850"/>
          </a:xfrm>
          <a:prstGeom prst="curvedConnector3">
            <a:avLst>
              <a:gd name="adj1" fmla="val 4225268"/>
            </a:avLst>
          </a:prstGeom>
          <a:ln w="317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5">
            <a:extLst>
              <a:ext uri="{FF2B5EF4-FFF2-40B4-BE49-F238E27FC236}">
                <a16:creationId xmlns:a16="http://schemas.microsoft.com/office/drawing/2014/main" xmlns="" id="{71C635AC-7F0C-C4D6-E05A-EC2FE8D5A103}"/>
              </a:ext>
            </a:extLst>
          </p:cNvPr>
          <p:cNvCxnSpPr>
            <a:cxnSpLocks/>
            <a:stCxn id="45" idx="2"/>
            <a:endCxn id="42" idx="2"/>
          </p:cNvCxnSpPr>
          <p:nvPr/>
        </p:nvCxnSpPr>
        <p:spPr>
          <a:xfrm rot="16200000" flipH="1">
            <a:off x="6111061" y="1116985"/>
            <a:ext cx="12700" cy="1828800"/>
          </a:xfrm>
          <a:prstGeom prst="curvedConnector3">
            <a:avLst>
              <a:gd name="adj1" fmla="val 1117898"/>
            </a:avLst>
          </a:prstGeom>
          <a:ln w="317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B55B5EC-8779-C3E1-BFCE-E3682ADAF690}"/>
              </a:ext>
            </a:extLst>
          </p:cNvPr>
          <p:cNvSpPr txBox="1"/>
          <p:nvPr/>
        </p:nvSpPr>
        <p:spPr>
          <a:xfrm>
            <a:off x="260489" y="5298202"/>
            <a:ext cx="11182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Разделы передают сообщения друг</a:t>
            </a:r>
            <a:r>
              <a:rPr lang="en-US" dirty="0"/>
              <a:t> </a:t>
            </a:r>
            <a:r>
              <a:rPr lang="ru-RU" dirty="0"/>
              <a:t>другу посредством</a:t>
            </a:r>
            <a:r>
              <a:rPr lang="en-US" dirty="0"/>
              <a:t>: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внутримодульных</a:t>
            </a:r>
            <a:r>
              <a:rPr lang="ru-RU" dirty="0"/>
              <a:t> каналов в виде портов </a:t>
            </a:r>
            <a:r>
              <a:rPr lang="en-US" dirty="0"/>
              <a:t>ARINC 653</a:t>
            </a:r>
            <a:r>
              <a:rPr lang="ru-RU" dirty="0"/>
              <a:t> в рамках своего кластера</a:t>
            </a:r>
            <a:r>
              <a:rPr lang="en-US" dirty="0"/>
              <a:t>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межмодульных каналов в виде портов </a:t>
            </a:r>
            <a:r>
              <a:rPr lang="en-US" dirty="0"/>
              <a:t>ARINC 653</a:t>
            </a:r>
            <a:r>
              <a:rPr lang="ru-RU" dirty="0"/>
              <a:t> в рамках нескольких кластеров</a:t>
            </a:r>
            <a:r>
              <a:rPr lang="en-US" dirty="0"/>
              <a:t>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общих блоков памяти с явной настройкой когерентности доступа</a:t>
            </a:r>
            <a:r>
              <a:rPr lang="en-US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каналов через сетевые устройства в виде портов </a:t>
            </a:r>
            <a:r>
              <a:rPr lang="en-US" dirty="0"/>
              <a:t>ARINC 653</a:t>
            </a:r>
            <a:r>
              <a:rPr lang="ru-RU" dirty="0"/>
              <a:t> между разными вычислителями</a:t>
            </a:r>
            <a:r>
              <a:rPr lang="en-US" dirty="0"/>
              <a:t>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xmlns="" id="{BD33BA2E-D1A8-CA5F-1F06-0157623057D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201873" y="6272549"/>
            <a:ext cx="2061695" cy="3385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1600" b="1">
                <a:solidFill>
                  <a:srgbClr val="2659A4"/>
                </a:solidFill>
                <a:latin typeface="PT Sans" panose="020B0503020203020204" pitchFamily="34" charset="77"/>
              </a:rPr>
              <a:t>16</a:t>
            </a:fld>
            <a:endParaRPr sz="1600" b="1" dirty="0">
              <a:solidFill>
                <a:srgbClr val="2659A4"/>
              </a:solidFill>
              <a:latin typeface="PT Sans" panose="020B0503020203020204" pitchFamily="34" charset="77"/>
            </a:endParaRPr>
          </a:p>
        </p:txBody>
      </p:sp>
      <p:sp>
        <p:nvSpPr>
          <p:cNvPr id="7" name="Структура системного раздела">
            <a:extLst>
              <a:ext uri="{FF2B5EF4-FFF2-40B4-BE49-F238E27FC236}">
                <a16:creationId xmlns:a16="http://schemas.microsoft.com/office/drawing/2014/main" xmlns="" id="{8A552069-4494-7B90-875F-E4DF7149D594}"/>
              </a:ext>
            </a:extLst>
          </p:cNvPr>
          <p:cNvSpPr txBox="1"/>
          <p:nvPr/>
        </p:nvSpPr>
        <p:spPr>
          <a:xfrm>
            <a:off x="-29028" y="179555"/>
            <a:ext cx="132080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2659A4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r>
              <a:rPr lang="ru-RU" dirty="0"/>
              <a:t>Механизмы обеспечения изоляции в многоядерном режиме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Rectangle 2"/>
          <p:cNvGrpSpPr/>
          <p:nvPr/>
        </p:nvGrpSpPr>
        <p:grpSpPr>
          <a:xfrm>
            <a:off x="925499" y="1419980"/>
            <a:ext cx="3777907" cy="630426"/>
            <a:chOff x="0" y="-1"/>
            <a:chExt cx="1706547" cy="630425"/>
          </a:xfrm>
        </p:grpSpPr>
        <p:sp>
          <p:nvSpPr>
            <p:cNvPr id="203" name="Прямоугольник"/>
            <p:cNvSpPr/>
            <p:nvPr/>
          </p:nvSpPr>
          <p:spPr>
            <a:xfrm>
              <a:off x="0" y="-1"/>
              <a:ext cx="1706547" cy="63042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4" name="PSP"/>
            <p:cNvSpPr txBox="1"/>
            <p:nvPr/>
          </p:nvSpPr>
          <p:spPr>
            <a:xfrm>
              <a:off x="52069" y="130547"/>
              <a:ext cx="1602409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Platform Support Package (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PSP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8" name="Rectangle 7"/>
          <p:cNvGrpSpPr/>
          <p:nvPr/>
        </p:nvGrpSpPr>
        <p:grpSpPr>
          <a:xfrm>
            <a:off x="5819913" y="2572729"/>
            <a:ext cx="1706549" cy="630427"/>
            <a:chOff x="0" y="-1"/>
            <a:chExt cx="1706548" cy="630426"/>
          </a:xfrm>
        </p:grpSpPr>
        <p:sp>
          <p:nvSpPr>
            <p:cNvPr id="206" name="Прямоугольник"/>
            <p:cNvSpPr/>
            <p:nvPr/>
          </p:nvSpPr>
          <p:spPr>
            <a:xfrm>
              <a:off x="0" y="-1"/>
              <a:ext cx="1706548" cy="63042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7" name="MIPS"/>
            <p:cNvSpPr txBox="1"/>
            <p:nvPr/>
          </p:nvSpPr>
          <p:spPr>
            <a:xfrm>
              <a:off x="52070" y="130548"/>
              <a:ext cx="1602409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ARMv7-A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1" name="Rectangle 8"/>
          <p:cNvGrpSpPr/>
          <p:nvPr/>
        </p:nvGrpSpPr>
        <p:grpSpPr>
          <a:xfrm>
            <a:off x="2997383" y="2566380"/>
            <a:ext cx="1706549" cy="630427"/>
            <a:chOff x="0" y="-1"/>
            <a:chExt cx="1706547" cy="630426"/>
          </a:xfrm>
        </p:grpSpPr>
        <p:sp>
          <p:nvSpPr>
            <p:cNvPr id="209" name="Прямоугольник"/>
            <p:cNvSpPr/>
            <p:nvPr/>
          </p:nvSpPr>
          <p:spPr>
            <a:xfrm>
              <a:off x="0" y="-1"/>
              <a:ext cx="1706547" cy="63042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0" name="ARM"/>
            <p:cNvSpPr txBox="1"/>
            <p:nvPr/>
          </p:nvSpPr>
          <p:spPr>
            <a:xfrm>
              <a:off x="52069" y="130548"/>
              <a:ext cx="1602409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67171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RISC-V RV32</a:t>
              </a:r>
              <a:endParaRPr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4" name="Rectangle 10"/>
          <p:cNvGrpSpPr/>
          <p:nvPr/>
        </p:nvGrpSpPr>
        <p:grpSpPr>
          <a:xfrm>
            <a:off x="8545522" y="2566380"/>
            <a:ext cx="1706549" cy="630427"/>
            <a:chOff x="-1" y="-1"/>
            <a:chExt cx="1706548" cy="630426"/>
          </a:xfrm>
        </p:grpSpPr>
        <p:sp>
          <p:nvSpPr>
            <p:cNvPr id="212" name="Прямоугольник"/>
            <p:cNvSpPr/>
            <p:nvPr/>
          </p:nvSpPr>
          <p:spPr>
            <a:xfrm>
              <a:off x="-1" y="-1"/>
              <a:ext cx="1706548" cy="63042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3" name="RISC-V"/>
            <p:cNvSpPr txBox="1"/>
            <p:nvPr/>
          </p:nvSpPr>
          <p:spPr>
            <a:xfrm>
              <a:off x="52069" y="130548"/>
              <a:ext cx="1602408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767171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PowerPC</a:t>
              </a:r>
              <a:endParaRPr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0" name="Rectangle 25"/>
          <p:cNvGrpSpPr/>
          <p:nvPr/>
        </p:nvGrpSpPr>
        <p:grpSpPr>
          <a:xfrm>
            <a:off x="2997382" y="3983777"/>
            <a:ext cx="1706550" cy="630427"/>
            <a:chOff x="0" y="-1"/>
            <a:chExt cx="1706548" cy="630426"/>
          </a:xfrm>
        </p:grpSpPr>
        <p:sp>
          <p:nvSpPr>
            <p:cNvPr id="218" name="Прямоугольник"/>
            <p:cNvSpPr/>
            <p:nvPr/>
          </p:nvSpPr>
          <p:spPr>
            <a:xfrm>
              <a:off x="0" y="-1"/>
              <a:ext cx="1706548" cy="63042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/>
            </a:p>
          </p:txBody>
        </p:sp>
        <p:sp>
          <p:nvSpPr>
            <p:cNvPr id="219" name="Элвис «Мултикор»"/>
            <p:cNvSpPr txBox="1"/>
            <p:nvPr/>
          </p:nvSpPr>
          <p:spPr>
            <a:xfrm>
              <a:off x="52070" y="130548"/>
              <a:ext cx="1602409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BCM2835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3" name="Rectangle 26"/>
          <p:cNvGrpSpPr/>
          <p:nvPr/>
        </p:nvGrpSpPr>
        <p:grpSpPr>
          <a:xfrm>
            <a:off x="8538266" y="3958698"/>
            <a:ext cx="1706550" cy="630427"/>
            <a:chOff x="0" y="-1"/>
            <a:chExt cx="1706548" cy="630426"/>
          </a:xfrm>
        </p:grpSpPr>
        <p:sp>
          <p:nvSpPr>
            <p:cNvPr id="221" name="Прямоугольник"/>
            <p:cNvSpPr/>
            <p:nvPr/>
          </p:nvSpPr>
          <p:spPr>
            <a:xfrm>
              <a:off x="0" y="-1"/>
              <a:ext cx="1706548" cy="63042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/>
            </a:p>
          </p:txBody>
        </p:sp>
        <p:sp>
          <p:nvSpPr>
            <p:cNvPr id="222" name="КОМДИВ"/>
            <p:cNvSpPr txBox="1"/>
            <p:nvPr/>
          </p:nvSpPr>
          <p:spPr>
            <a:xfrm>
              <a:off x="52070" y="130548"/>
              <a:ext cx="1602409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PowerPC 476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6" name="Rectangle 27"/>
          <p:cNvGrpSpPr/>
          <p:nvPr/>
        </p:nvGrpSpPr>
        <p:grpSpPr>
          <a:xfrm>
            <a:off x="5819911" y="3979732"/>
            <a:ext cx="1706550" cy="630427"/>
            <a:chOff x="0" y="-1"/>
            <a:chExt cx="1706548" cy="630426"/>
          </a:xfrm>
        </p:grpSpPr>
        <p:sp>
          <p:nvSpPr>
            <p:cNvPr id="224" name="Прямоугольник"/>
            <p:cNvSpPr/>
            <p:nvPr/>
          </p:nvSpPr>
          <p:spPr>
            <a:xfrm>
              <a:off x="0" y="-1"/>
              <a:ext cx="1706548" cy="63042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5" name="MIPS32"/>
            <p:cNvSpPr txBox="1"/>
            <p:nvPr/>
          </p:nvSpPr>
          <p:spPr>
            <a:xfrm>
              <a:off x="52070" y="130548"/>
              <a:ext cx="1602409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i.MX6</a:t>
              </a:r>
            </a:p>
          </p:txBody>
        </p:sp>
      </p:grpSp>
      <p:grpSp>
        <p:nvGrpSpPr>
          <p:cNvPr id="232" name="Rectangle 63"/>
          <p:cNvGrpSpPr/>
          <p:nvPr/>
        </p:nvGrpSpPr>
        <p:grpSpPr>
          <a:xfrm>
            <a:off x="2996855" y="5231487"/>
            <a:ext cx="1706550" cy="630427"/>
            <a:chOff x="0" y="-1"/>
            <a:chExt cx="1706548" cy="630426"/>
          </a:xfrm>
        </p:grpSpPr>
        <p:sp>
          <p:nvSpPr>
            <p:cNvPr id="230" name="Прямоугольник"/>
            <p:cNvSpPr/>
            <p:nvPr/>
          </p:nvSpPr>
          <p:spPr>
            <a:xfrm>
              <a:off x="0" y="-1"/>
              <a:ext cx="1706548" cy="63042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/>
            </a:p>
          </p:txBody>
        </p:sp>
        <p:sp>
          <p:nvSpPr>
            <p:cNvPr id="231" name="Элвис 1892ВМ15АФ"/>
            <p:cNvSpPr txBox="1"/>
            <p:nvPr/>
          </p:nvSpPr>
          <p:spPr>
            <a:xfrm>
              <a:off x="52070" y="130548"/>
              <a:ext cx="1602409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Raspberry Pi 2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5" name="Rectangle 64"/>
          <p:cNvGrpSpPr/>
          <p:nvPr/>
        </p:nvGrpSpPr>
        <p:grpSpPr>
          <a:xfrm>
            <a:off x="4847180" y="5229542"/>
            <a:ext cx="1706550" cy="630427"/>
            <a:chOff x="0" y="-1"/>
            <a:chExt cx="1706548" cy="630426"/>
          </a:xfrm>
        </p:grpSpPr>
        <p:sp>
          <p:nvSpPr>
            <p:cNvPr id="233" name="Прямоугольник"/>
            <p:cNvSpPr/>
            <p:nvPr/>
          </p:nvSpPr>
          <p:spPr>
            <a:xfrm>
              <a:off x="0" y="-1"/>
              <a:ext cx="1706548" cy="63042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4" name="QEMU 24kf"/>
            <p:cNvSpPr txBox="1"/>
            <p:nvPr/>
          </p:nvSpPr>
          <p:spPr>
            <a:xfrm>
              <a:off x="52070" y="130548"/>
              <a:ext cx="1602409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WBQP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8" name="Rectangle 65"/>
          <p:cNvGrpSpPr/>
          <p:nvPr/>
        </p:nvGrpSpPr>
        <p:grpSpPr>
          <a:xfrm>
            <a:off x="6697505" y="5223535"/>
            <a:ext cx="1706550" cy="630427"/>
            <a:chOff x="0" y="-1"/>
            <a:chExt cx="1706548" cy="630426"/>
          </a:xfrm>
        </p:grpSpPr>
        <p:sp>
          <p:nvSpPr>
            <p:cNvPr id="236" name="Прямоугольник"/>
            <p:cNvSpPr/>
            <p:nvPr/>
          </p:nvSpPr>
          <p:spPr>
            <a:xfrm>
              <a:off x="0" y="-1"/>
              <a:ext cx="1706548" cy="63042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7" name="QEMU 34kf"/>
            <p:cNvSpPr txBox="1"/>
            <p:nvPr/>
          </p:nvSpPr>
          <p:spPr>
            <a:xfrm>
              <a:off x="52070" y="130548"/>
              <a:ext cx="1602409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TQMA6Q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2" name="TextBox 75"/>
          <p:cNvSpPr txBox="1"/>
          <p:nvPr/>
        </p:nvSpPr>
        <p:spPr>
          <a:xfrm>
            <a:off x="925500" y="2522952"/>
            <a:ext cx="1739774" cy="64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PT Sans"/>
                <a:ea typeface="PT Sans"/>
                <a:cs typeface="PT Sans"/>
                <a:sym typeface="PT Sans"/>
              </a:defRPr>
            </a:pPr>
            <a:r>
              <a:t>Architecture</a:t>
            </a:r>
            <a:r>
              <a:rPr/>
              <a:t/>
            </a:r>
            <a:br>
              <a:rPr/>
            </a:br>
            <a:r>
              <a:t>Support Package</a:t>
            </a:r>
          </a:p>
        </p:txBody>
      </p:sp>
      <p:sp>
        <p:nvSpPr>
          <p:cNvPr id="243" name="Rectangle 76"/>
          <p:cNvSpPr txBox="1"/>
          <p:nvPr/>
        </p:nvSpPr>
        <p:spPr>
          <a:xfrm>
            <a:off x="925500" y="3979733"/>
            <a:ext cx="1739774" cy="648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PT Sans"/>
                <a:ea typeface="PT Sans"/>
                <a:cs typeface="PT Sans"/>
                <a:sym typeface="PT Sans"/>
              </a:defRPr>
            </a:pPr>
            <a:r>
              <a:t>Common Board</a:t>
            </a:r>
            <a:r>
              <a:rPr/>
              <a:t/>
            </a:r>
            <a:br>
              <a:rPr/>
            </a:br>
            <a:r>
              <a:t>Support Package</a:t>
            </a:r>
          </a:p>
        </p:txBody>
      </p:sp>
      <p:sp>
        <p:nvSpPr>
          <p:cNvPr id="244" name="Rectangle 77"/>
          <p:cNvSpPr txBox="1"/>
          <p:nvPr/>
        </p:nvSpPr>
        <p:spPr>
          <a:xfrm>
            <a:off x="925500" y="5204312"/>
            <a:ext cx="1739774" cy="64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PT Sans"/>
                <a:ea typeface="PT Sans"/>
                <a:cs typeface="PT Sans"/>
                <a:sym typeface="PT Sans"/>
              </a:defRPr>
            </a:pPr>
            <a:r>
              <a:t>Board</a:t>
            </a:r>
            <a:r>
              <a:rPr/>
              <a:t/>
            </a:r>
            <a:br>
              <a:rPr/>
            </a:br>
            <a:r>
              <a:t>Support Package</a:t>
            </a:r>
          </a:p>
        </p:txBody>
      </p:sp>
      <p:sp>
        <p:nvSpPr>
          <p:cNvPr id="245" name="Straight Connector 110"/>
          <p:cNvSpPr/>
          <p:nvPr/>
        </p:nvSpPr>
        <p:spPr>
          <a:xfrm flipH="1" flipV="1">
            <a:off x="93210" y="4768069"/>
            <a:ext cx="12002538" cy="1"/>
          </a:xfrm>
          <a:prstGeom prst="line">
            <a:avLst/>
          </a:prstGeom>
          <a:ln w="44450">
            <a:solidFill>
              <a:srgbClr val="2E75B6"/>
            </a:solidFill>
            <a:prstDash val="sysDot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6" name="Straight Connector 111"/>
          <p:cNvSpPr/>
          <p:nvPr/>
        </p:nvSpPr>
        <p:spPr>
          <a:xfrm flipH="1" flipV="1">
            <a:off x="93210" y="3431554"/>
            <a:ext cx="12002538" cy="1"/>
          </a:xfrm>
          <a:prstGeom prst="line">
            <a:avLst/>
          </a:prstGeom>
          <a:ln w="44450">
            <a:solidFill>
              <a:srgbClr val="2E75B6"/>
            </a:solidFill>
            <a:prstDash val="sysDot"/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51" name="Picture 133" descr="Picture 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01" y="6165121"/>
            <a:ext cx="1583268" cy="418222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xmlns="" id="{165A56A5-C7D7-8082-EA2A-295C9DB4392E}"/>
              </a:ext>
            </a:extLst>
          </p:cNvPr>
          <p:cNvCxnSpPr>
            <a:cxnSpLocks/>
            <a:stCxn id="203" idx="2"/>
            <a:endCxn id="206" idx="0"/>
          </p:cNvCxnSpPr>
          <p:nvPr/>
        </p:nvCxnSpPr>
        <p:spPr>
          <a:xfrm rot="16200000" flipH="1">
            <a:off x="4482659" y="382199"/>
            <a:ext cx="522323" cy="3858735"/>
          </a:xfrm>
          <a:prstGeom prst="bentConnector3">
            <a:avLst>
              <a:gd name="adj1" fmla="val 50000"/>
            </a:avLst>
          </a:prstGeom>
          <a:ln w="1905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xmlns="" id="{D06AD06B-C368-E650-F800-51C3947919CA}"/>
              </a:ext>
            </a:extLst>
          </p:cNvPr>
          <p:cNvCxnSpPr>
            <a:cxnSpLocks/>
            <a:stCxn id="206" idx="2"/>
            <a:endCxn id="224" idx="0"/>
          </p:cNvCxnSpPr>
          <p:nvPr/>
        </p:nvCxnSpPr>
        <p:spPr>
          <a:xfrm flipH="1">
            <a:off x="6673186" y="3203156"/>
            <a:ext cx="2" cy="776576"/>
          </a:xfrm>
          <a:prstGeom prst="straightConnector1">
            <a:avLst/>
          </a:prstGeom>
          <a:ln w="1905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>
            <a:extLst>
              <a:ext uri="{FF2B5EF4-FFF2-40B4-BE49-F238E27FC236}">
                <a16:creationId xmlns:a16="http://schemas.microsoft.com/office/drawing/2014/main" xmlns="" id="{7CF9FEA6-9566-C17F-2828-84F5D1764C8B}"/>
              </a:ext>
            </a:extLst>
          </p:cNvPr>
          <p:cNvCxnSpPr>
            <a:cxnSpLocks/>
            <a:stCxn id="203" idx="2"/>
            <a:endCxn id="209" idx="0"/>
          </p:cNvCxnSpPr>
          <p:nvPr/>
        </p:nvCxnSpPr>
        <p:spPr>
          <a:xfrm rot="16200000" flipH="1">
            <a:off x="3074568" y="1790290"/>
            <a:ext cx="515974" cy="1036205"/>
          </a:xfrm>
          <a:prstGeom prst="bentConnector3">
            <a:avLst>
              <a:gd name="adj1" fmla="val 50000"/>
            </a:avLst>
          </a:prstGeom>
          <a:ln w="1905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xmlns="" id="{818AE234-262F-23A0-5EA3-3F372607D8E5}"/>
              </a:ext>
            </a:extLst>
          </p:cNvPr>
          <p:cNvCxnSpPr>
            <a:cxnSpLocks/>
            <a:stCxn id="203" idx="2"/>
            <a:endCxn id="212" idx="0"/>
          </p:cNvCxnSpPr>
          <p:nvPr/>
        </p:nvCxnSpPr>
        <p:spPr>
          <a:xfrm rot="16200000" flipH="1">
            <a:off x="5848638" y="-983779"/>
            <a:ext cx="515974" cy="6584344"/>
          </a:xfrm>
          <a:prstGeom prst="bentConnector3">
            <a:avLst>
              <a:gd name="adj1" fmla="val 50000"/>
            </a:avLst>
          </a:prstGeom>
          <a:ln w="1905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xmlns="" id="{FDEF1757-5675-49B8-251A-6DEFBA769505}"/>
              </a:ext>
            </a:extLst>
          </p:cNvPr>
          <p:cNvCxnSpPr>
            <a:cxnSpLocks/>
            <a:stCxn id="206" idx="2"/>
            <a:endCxn id="218" idx="0"/>
          </p:cNvCxnSpPr>
          <p:nvPr/>
        </p:nvCxnSpPr>
        <p:spPr>
          <a:xfrm rot="5400000">
            <a:off x="4871613" y="2182201"/>
            <a:ext cx="780621" cy="2822531"/>
          </a:xfrm>
          <a:prstGeom prst="bentConnector3">
            <a:avLst>
              <a:gd name="adj1" fmla="val 50000"/>
            </a:avLst>
          </a:prstGeom>
          <a:ln w="1905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>
            <a:extLst>
              <a:ext uri="{FF2B5EF4-FFF2-40B4-BE49-F238E27FC236}">
                <a16:creationId xmlns:a16="http://schemas.microsoft.com/office/drawing/2014/main" xmlns="" id="{1D459DA8-B6CF-B921-1A7D-55AFB3E0CF52}"/>
              </a:ext>
            </a:extLst>
          </p:cNvPr>
          <p:cNvCxnSpPr>
            <a:cxnSpLocks/>
            <a:stCxn id="212" idx="2"/>
            <a:endCxn id="221" idx="0"/>
          </p:cNvCxnSpPr>
          <p:nvPr/>
        </p:nvCxnSpPr>
        <p:spPr>
          <a:xfrm flipH="1">
            <a:off x="9391541" y="3196807"/>
            <a:ext cx="7256" cy="761891"/>
          </a:xfrm>
          <a:prstGeom prst="straightConnector1">
            <a:avLst/>
          </a:prstGeom>
          <a:ln w="1905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xmlns="" id="{3C5D392F-CF37-4C88-269F-0F994207A31D}"/>
              </a:ext>
            </a:extLst>
          </p:cNvPr>
          <p:cNvCxnSpPr>
            <a:cxnSpLocks/>
            <a:stCxn id="218" idx="2"/>
            <a:endCxn id="230" idx="0"/>
          </p:cNvCxnSpPr>
          <p:nvPr/>
        </p:nvCxnSpPr>
        <p:spPr>
          <a:xfrm flipH="1">
            <a:off x="3850130" y="4614204"/>
            <a:ext cx="527" cy="617283"/>
          </a:xfrm>
          <a:prstGeom prst="straightConnector1">
            <a:avLst/>
          </a:prstGeom>
          <a:ln w="1905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xmlns="" id="{53F3FD8A-4828-DCE7-06EF-F33F1CB68B73}"/>
              </a:ext>
            </a:extLst>
          </p:cNvPr>
          <p:cNvCxnSpPr>
            <a:cxnSpLocks/>
            <a:stCxn id="224" idx="2"/>
            <a:endCxn id="233" idx="0"/>
          </p:cNvCxnSpPr>
          <p:nvPr/>
        </p:nvCxnSpPr>
        <p:spPr>
          <a:xfrm rot="5400000">
            <a:off x="5877130" y="4433485"/>
            <a:ext cx="619383" cy="972731"/>
          </a:xfrm>
          <a:prstGeom prst="bentConnector3">
            <a:avLst>
              <a:gd name="adj1" fmla="val 50000"/>
            </a:avLst>
          </a:prstGeom>
          <a:ln w="1905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xmlns="" id="{6AFA0965-9143-C1AC-316C-E13E58AA9A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05295" y="4478050"/>
            <a:ext cx="613376" cy="877594"/>
          </a:xfrm>
          <a:prstGeom prst="bentConnector3">
            <a:avLst>
              <a:gd name="adj1" fmla="val 50000"/>
            </a:avLst>
          </a:prstGeom>
          <a:ln w="1905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>
            <a:extLst>
              <a:ext uri="{FF2B5EF4-FFF2-40B4-BE49-F238E27FC236}">
                <a16:creationId xmlns:a16="http://schemas.microsoft.com/office/drawing/2014/main" xmlns="" id="{4AB94038-6124-4F60-23EF-70D0BCE11FB3}"/>
              </a:ext>
            </a:extLst>
          </p:cNvPr>
          <p:cNvCxnSpPr>
            <a:cxnSpLocks/>
            <a:stCxn id="221" idx="2"/>
            <a:endCxn id="5" idx="0"/>
          </p:cNvCxnSpPr>
          <p:nvPr/>
        </p:nvCxnSpPr>
        <p:spPr>
          <a:xfrm>
            <a:off x="9391541" y="4589125"/>
            <a:ext cx="0" cy="634410"/>
          </a:xfrm>
          <a:prstGeom prst="straightConnector1">
            <a:avLst/>
          </a:prstGeom>
          <a:ln w="1905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Номер слайда">
            <a:extLst>
              <a:ext uri="{FF2B5EF4-FFF2-40B4-BE49-F238E27FC236}">
                <a16:creationId xmlns:a16="http://schemas.microsoft.com/office/drawing/2014/main" xmlns="" id="{EDE45E46-8688-7001-FA5D-EFAA4021C7A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0537371" y="6165121"/>
            <a:ext cx="726197" cy="4459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1600" b="1">
                <a:solidFill>
                  <a:srgbClr val="2659A4"/>
                </a:solidFill>
                <a:latin typeface="PT Sans" panose="020B0503020203020204" pitchFamily="34" charset="77"/>
              </a:rPr>
              <a:t>17</a:t>
            </a:fld>
            <a:endParaRPr sz="1600" b="1" dirty="0">
              <a:solidFill>
                <a:srgbClr val="2659A4"/>
              </a:solidFill>
              <a:latin typeface="PT Sans" panose="020B0503020203020204" pitchFamily="34" charset="77"/>
            </a:endParaRPr>
          </a:p>
        </p:txBody>
      </p:sp>
      <p:sp>
        <p:nvSpPr>
          <p:cNvPr id="55" name="Пакет поддержки аппаратуры">
            <a:extLst>
              <a:ext uri="{FF2B5EF4-FFF2-40B4-BE49-F238E27FC236}">
                <a16:creationId xmlns:a16="http://schemas.microsoft.com/office/drawing/2014/main" xmlns="" id="{6A78F1C3-F370-67B9-5EB7-E65AACBECD70}"/>
              </a:ext>
            </a:extLst>
          </p:cNvPr>
          <p:cNvSpPr txBox="1"/>
          <p:nvPr/>
        </p:nvSpPr>
        <p:spPr>
          <a:xfrm>
            <a:off x="812451" y="179555"/>
            <a:ext cx="10929606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2659A4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r>
              <a:rPr lang="ru-RU" dirty="0"/>
              <a:t>Структура п</a:t>
            </a:r>
            <a:r>
              <a:rPr dirty="0" err="1"/>
              <a:t>акет</a:t>
            </a:r>
            <a:r>
              <a:rPr lang="ru-RU" dirty="0"/>
              <a:t>а</a:t>
            </a:r>
            <a:r>
              <a:rPr dirty="0"/>
              <a:t> </a:t>
            </a:r>
            <a:r>
              <a:rPr dirty="0" err="1"/>
              <a:t>поддержки</a:t>
            </a:r>
            <a:r>
              <a:rPr dirty="0"/>
              <a:t> </a:t>
            </a:r>
            <a:r>
              <a:rPr dirty="0" err="1"/>
              <a:t>аппаратуры</a:t>
            </a:r>
            <a:r>
              <a:rPr lang="ru-RU" dirty="0"/>
              <a:t> (</a:t>
            </a:r>
            <a:r>
              <a:rPr lang="en-US" dirty="0"/>
              <a:t>PSP)</a:t>
            </a:r>
            <a:endParaRPr dirty="0"/>
          </a:p>
        </p:txBody>
      </p:sp>
      <p:grpSp>
        <p:nvGrpSpPr>
          <p:cNvPr id="4" name="Rectangle 65">
            <a:extLst>
              <a:ext uri="{FF2B5EF4-FFF2-40B4-BE49-F238E27FC236}">
                <a16:creationId xmlns:a16="http://schemas.microsoft.com/office/drawing/2014/main" xmlns="" id="{1D656D7D-C54A-85DC-1386-68FA05C74D68}"/>
              </a:ext>
            </a:extLst>
          </p:cNvPr>
          <p:cNvGrpSpPr/>
          <p:nvPr/>
        </p:nvGrpSpPr>
        <p:grpSpPr>
          <a:xfrm>
            <a:off x="8538266" y="5223535"/>
            <a:ext cx="1706550" cy="630427"/>
            <a:chOff x="0" y="-1"/>
            <a:chExt cx="1706548" cy="630426"/>
          </a:xfrm>
        </p:grpSpPr>
        <p:sp>
          <p:nvSpPr>
            <p:cNvPr id="5" name="Прямоугольник">
              <a:extLst>
                <a:ext uri="{FF2B5EF4-FFF2-40B4-BE49-F238E27FC236}">
                  <a16:creationId xmlns:a16="http://schemas.microsoft.com/office/drawing/2014/main" xmlns="" id="{CB55B72C-2E7A-B2F3-E4DA-DD74976E17BD}"/>
                </a:ext>
              </a:extLst>
            </p:cNvPr>
            <p:cNvSpPr/>
            <p:nvPr/>
          </p:nvSpPr>
          <p:spPr>
            <a:xfrm>
              <a:off x="0" y="-1"/>
              <a:ext cx="1706548" cy="63042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QEMU 34kf">
              <a:extLst>
                <a:ext uri="{FF2B5EF4-FFF2-40B4-BE49-F238E27FC236}">
                  <a16:creationId xmlns:a16="http://schemas.microsoft.com/office/drawing/2014/main" xmlns="" id="{5D1FDCAD-AAFD-D267-0924-B247BFCE54EB}"/>
                </a:ext>
              </a:extLst>
            </p:cNvPr>
            <p:cNvSpPr txBox="1"/>
            <p:nvPr/>
          </p:nvSpPr>
          <p:spPr>
            <a:xfrm>
              <a:off x="52070" y="130548"/>
              <a:ext cx="1602409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МВ115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xmlns="" id="{83789231-66F1-8E96-8BB3-F3FB2A0B0350}"/>
              </a:ext>
            </a:extLst>
          </p:cNvPr>
          <p:cNvCxnSpPr>
            <a:cxnSpLocks/>
            <a:stCxn id="203" idx="2"/>
          </p:cNvCxnSpPr>
          <p:nvPr/>
        </p:nvCxnSpPr>
        <p:spPr>
          <a:xfrm rot="16200000" flipH="1">
            <a:off x="7056517" y="-2191658"/>
            <a:ext cx="252956" cy="8737084"/>
          </a:xfrm>
          <a:prstGeom prst="bentConnector2">
            <a:avLst/>
          </a:prstGeom>
          <a:ln w="1905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822329" y="6272549"/>
            <a:ext cx="441239" cy="33855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600" b="1">
                <a:solidFill>
                  <a:srgbClr val="2659A4"/>
                </a:solidFill>
                <a:latin typeface="PT Sans" panose="020B0503020203020204" pitchFamily="34" charset="77"/>
              </a:rPr>
              <a:t>18</a:t>
            </a:fld>
            <a:endParaRPr sz="1600" b="1" dirty="0">
              <a:solidFill>
                <a:srgbClr val="2659A4"/>
              </a:solidFill>
              <a:latin typeface="PT Sans" panose="020B0503020203020204" pitchFamily="34" charset="77"/>
            </a:endParaRPr>
          </a:p>
        </p:txBody>
      </p:sp>
      <p:pic>
        <p:nvPicPr>
          <p:cNvPr id="103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08" y="6192881"/>
            <a:ext cx="1583268" cy="41822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Изоляция в БОСРВ">
            <a:extLst>
              <a:ext uri="{FF2B5EF4-FFF2-40B4-BE49-F238E27FC236}">
                <a16:creationId xmlns:a16="http://schemas.microsoft.com/office/drawing/2014/main" xmlns="" id="{601F8B81-A95D-C2D9-1DBA-9E3B337E6072}"/>
              </a:ext>
            </a:extLst>
          </p:cNvPr>
          <p:cNvSpPr txBox="1"/>
          <p:nvPr/>
        </p:nvSpPr>
        <p:spPr>
          <a:xfrm>
            <a:off x="812451" y="179555"/>
            <a:ext cx="9034415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2659A4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r>
              <a:rPr lang="ru-RU" dirty="0"/>
              <a:t>Поддерживаемые платформы</a:t>
            </a:r>
            <a:endParaRPr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3217952-1F1E-EF92-6624-97B84A852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865945"/>
              </p:ext>
            </p:extLst>
          </p:nvPr>
        </p:nvGraphicFramePr>
        <p:xfrm>
          <a:off x="1106024" y="1505119"/>
          <a:ext cx="10290956" cy="2595880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1491411">
                  <a:extLst>
                    <a:ext uri="{9D8B030D-6E8A-4147-A177-3AD203B41FA5}">
                      <a16:colId xmlns:a16="http://schemas.microsoft.com/office/drawing/2014/main" xmlns="" val="1069684221"/>
                    </a:ext>
                  </a:extLst>
                </a:gridCol>
                <a:gridCol w="8799545">
                  <a:extLst>
                    <a:ext uri="{9D8B030D-6E8A-4147-A177-3AD203B41FA5}">
                      <a16:colId xmlns:a16="http://schemas.microsoft.com/office/drawing/2014/main" xmlns="" val="445468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• ARMv7-A</a:t>
                      </a:r>
                      <a:endParaRPr lang="ru-RU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[Cortex-A7, Cortex-A9], e.g. </a:t>
                      </a:r>
                      <a:r>
                        <a:rPr lang="en-US" dirty="0"/>
                        <a:t>NXP</a:t>
                      </a:r>
                      <a:r>
                        <a:rPr lang="ru-RU" dirty="0"/>
                        <a:t> </a:t>
                      </a:r>
                      <a:r>
                        <a:rPr lang="en-GB" dirty="0"/>
                        <a:t>i.MX6 </a:t>
                      </a:r>
                      <a:r>
                        <a:rPr lang="ru-RU" dirty="0"/>
                        <a:t>или </a:t>
                      </a:r>
                      <a:r>
                        <a:rPr lang="en-US" dirty="0"/>
                        <a:t>Broadcom </a:t>
                      </a:r>
                      <a:r>
                        <a:rPr lang="en-GB" dirty="0"/>
                        <a:t>BCM2836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4649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• ARMv7-M</a:t>
                      </a:r>
                      <a:endParaRPr lang="ru-RU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[Cortex-M4], e.g. ST STM32F429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44926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• ARMv8-A</a:t>
                      </a:r>
                      <a:endParaRPr lang="ru-RU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[Cortex-A53, Cortex-A55]</a:t>
                      </a:r>
                      <a:r>
                        <a:rPr lang="en-US" dirty="0"/>
                        <a:t>, e.g. </a:t>
                      </a:r>
                      <a:r>
                        <a:rPr lang="en-US" dirty="0" err="1"/>
                        <a:t>Rockchip</a:t>
                      </a:r>
                      <a:r>
                        <a:rPr lang="en-US" dirty="0"/>
                        <a:t> RK3568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75351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• </a:t>
                      </a:r>
                      <a:r>
                        <a:rPr lang="en-US" dirty="0"/>
                        <a:t>MIPS32</a:t>
                      </a:r>
                      <a:endParaRPr lang="ru-RU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</a:t>
                      </a:r>
                      <a:r>
                        <a:rPr lang="ru-RU" dirty="0" err="1"/>
                        <a:t>Мультикор</a:t>
                      </a:r>
                      <a:r>
                        <a:rPr lang="ru-RU" dirty="0"/>
                        <a:t>, КОМДИВ</a:t>
                      </a:r>
                      <a:r>
                        <a:rPr lang="en-US" dirty="0"/>
                        <a:t>], e.g. </a:t>
                      </a:r>
                      <a:r>
                        <a:rPr lang="ru-RU" b="1" dirty="0"/>
                        <a:t>НПЦ «Элвис»</a:t>
                      </a:r>
                      <a:r>
                        <a:rPr lang="ru-RU" dirty="0"/>
                        <a:t> 1892ВМ15АФ, </a:t>
                      </a:r>
                      <a:r>
                        <a:rPr lang="ru-RU" b="1" dirty="0"/>
                        <a:t>НИИСИ</a:t>
                      </a:r>
                      <a:r>
                        <a:rPr lang="ru-RU" dirty="0"/>
                        <a:t> </a:t>
                      </a:r>
                      <a:r>
                        <a:rPr lang="ru-RU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1890ВМ8Я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К5500ВК018</a:t>
                      </a:r>
                      <a:r>
                        <a:rPr lang="en-GB" dirty="0">
                          <a:effectLst/>
                        </a:rPr>
                        <a:t> 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9360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• PowerPC</a:t>
                      </a:r>
                      <a:endParaRPr lang="ru-RU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[e500v2, e500mc, 470S], e.g. NXP p1010, NXP p3041, </a:t>
                      </a:r>
                      <a:r>
                        <a:rPr lang="ru-RU" b="1" dirty="0"/>
                        <a:t>НТЦ Модуль </a:t>
                      </a:r>
                      <a:r>
                        <a:rPr lang="en-US" dirty="0"/>
                        <a:t>476FP 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21820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• RISC-V</a:t>
                      </a:r>
                      <a:endParaRPr lang="ru-RU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[rv32 </a:t>
                      </a:r>
                      <a:r>
                        <a:rPr lang="en-US" dirty="0" err="1"/>
                        <a:t>imafdc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Syntacore</a:t>
                      </a:r>
                      <a:r>
                        <a:rPr lang="en-US" dirty="0"/>
                        <a:t> SCR5], e.g. </a:t>
                      </a:r>
                      <a:r>
                        <a:rPr lang="ru-RU" b="1" dirty="0"/>
                        <a:t>АО «НИИЭТ» </a:t>
                      </a:r>
                      <a:r>
                        <a:rPr lang="ru-RU" dirty="0"/>
                        <a:t>1921ВК048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70049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• x86 (</a:t>
                      </a:r>
                      <a:r>
                        <a:rPr lang="en-US" dirty="0"/>
                        <a:t>IA-32)</a:t>
                      </a:r>
                      <a:endParaRPr lang="ru-RU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[Nehalem </a:t>
                      </a:r>
                      <a:r>
                        <a:rPr lang="ru-RU" dirty="0"/>
                        <a:t>и новее</a:t>
                      </a:r>
                      <a:r>
                        <a:rPr lang="en-US" dirty="0"/>
                        <a:t>]</a:t>
                      </a:r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87867976"/>
                  </a:ext>
                </a:extLst>
              </a:tr>
            </a:tbl>
          </a:graphicData>
        </a:graphic>
      </p:graphicFrame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FBB90E37-985B-D292-4712-88C31443369A}"/>
              </a:ext>
            </a:extLst>
          </p:cNvPr>
          <p:cNvSpPr txBox="1"/>
          <p:nvPr/>
        </p:nvSpPr>
        <p:spPr>
          <a:xfrm>
            <a:off x="795020" y="4259483"/>
            <a:ext cx="10424160" cy="1933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92500"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defRPr sz="20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200" dirty="0"/>
              <a:t>Вычислитель должен обладать ≥ 2 МБ ОЗУ</a:t>
            </a:r>
            <a:r>
              <a:rPr lang="en-US" sz="2200" dirty="0"/>
              <a:t>*</a:t>
            </a:r>
            <a:r>
              <a:rPr lang="ru-RU" sz="2200" dirty="0"/>
              <a:t> и поддерживать атомарные инструкции.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 sz="20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200" i="1" dirty="0"/>
              <a:t>Возможна доработка пакета поддержки аппаратуры на стороне заказчика и под конкретного заказчика.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 sz="20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lang="en-US" sz="2200" i="1" dirty="0"/>
          </a:p>
          <a:p>
            <a:pPr algn="just">
              <a:lnSpc>
                <a:spcPct val="90000"/>
              </a:lnSpc>
              <a:spcBef>
                <a:spcPts val="1000"/>
              </a:spcBef>
              <a:defRPr sz="20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en-US" i="1" dirty="0"/>
              <a:t>*</a:t>
            </a:r>
            <a:r>
              <a:rPr lang="ru-RU" i="1" dirty="0"/>
              <a:t> Ведутся работы по поддержке конфигураций с меньшими объёмами ОЗУ.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25821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08" y="6165277"/>
            <a:ext cx="1583268" cy="418222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Спасибо за внимание!"/>
          <p:cNvSpPr txBox="1"/>
          <p:nvPr/>
        </p:nvSpPr>
        <p:spPr>
          <a:xfrm>
            <a:off x="1578792" y="2286701"/>
            <a:ext cx="9034416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3200" b="1">
                <a:solidFill>
                  <a:srgbClr val="2659A4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r>
              <a:rPr sz="4800" dirty="0" err="1"/>
              <a:t>Спасибо</a:t>
            </a:r>
            <a:r>
              <a:rPr sz="4800" dirty="0"/>
              <a:t> </a:t>
            </a:r>
            <a:r>
              <a:rPr sz="4800" dirty="0" err="1"/>
              <a:t>за</a:t>
            </a:r>
            <a:r>
              <a:rPr sz="4800" dirty="0"/>
              <a:t> </a:t>
            </a:r>
            <a:r>
              <a:rPr sz="4800" dirty="0" err="1"/>
              <a:t>внимание</a:t>
            </a:r>
            <a:r>
              <a:rPr sz="4800" dirty="0"/>
              <a:t>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Объект 2"/>
          <p:cNvSpPr txBox="1"/>
          <p:nvPr/>
        </p:nvSpPr>
        <p:spPr>
          <a:xfrm>
            <a:off x="823024" y="1599577"/>
            <a:ext cx="10545951" cy="728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270" rIns="56270">
            <a:normAutofit/>
          </a:bodyPr>
          <a:lstStyle/>
          <a:p>
            <a:pPr>
              <a:lnSpc>
                <a:spcPct val="90000"/>
              </a:lnSpc>
              <a:spcBef>
                <a:spcPts val="1231"/>
              </a:spcBef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600" dirty="0"/>
              <a:t>Факторы, определяющие направление исследований и разработок</a:t>
            </a:r>
            <a:r>
              <a:rPr lang="en-US" sz="2600" dirty="0"/>
              <a:t>:</a:t>
            </a:r>
            <a:endParaRPr lang="ru-RU" sz="2600" dirty="0"/>
          </a:p>
          <a:p>
            <a:pPr algn="just">
              <a:lnSpc>
                <a:spcPct val="90000"/>
              </a:lnSpc>
              <a:spcBef>
                <a:spcPts val="1231"/>
              </a:spcBef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lang="ru-RU" sz="2954" dirty="0"/>
          </a:p>
        </p:txBody>
      </p:sp>
      <p:sp>
        <p:nvSpPr>
          <p:cNvPr id="105" name="БОСРВ"/>
          <p:cNvSpPr txBox="1"/>
          <p:nvPr/>
        </p:nvSpPr>
        <p:spPr>
          <a:xfrm>
            <a:off x="838199" y="61628"/>
            <a:ext cx="10113580" cy="163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270" rIns="56270" anchor="ctr">
            <a:normAutofit/>
          </a:bodyPr>
          <a:lstStyle>
            <a:lvl1pPr>
              <a:lnSpc>
                <a:spcPct val="90000"/>
              </a:lnSpc>
              <a:defRPr sz="5600">
                <a:solidFill>
                  <a:srgbClr val="2659A4"/>
                </a:solidFill>
                <a:latin typeface="Grishenko Novoye NBP Regular"/>
                <a:ea typeface="Grishenko Novoye NBP Regular"/>
                <a:cs typeface="Grishenko Novoye NBP Regular"/>
                <a:sym typeface="Grishenko Novoye NBP Regular"/>
              </a:defRPr>
            </a:lvl1pPr>
          </a:lstStyle>
          <a:p>
            <a:r>
              <a:rPr lang="ru-RU" sz="4800" b="1" dirty="0">
                <a:latin typeface="PT Sans" panose="020B0503020203020204" pitchFamily="34" charset="77"/>
              </a:rPr>
              <a:t>Новая волна развития ОС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337999"/>
              </p:ext>
            </p:extLst>
          </p:nvPr>
        </p:nvGraphicFramePr>
        <p:xfrm>
          <a:off x="823024" y="2369976"/>
          <a:ext cx="10780524" cy="2550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39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9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7735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>
                          <a:latin typeface="PT Sans" panose="020B0503020203020204" pitchFamily="34" charset="77"/>
                        </a:rPr>
                        <a:t>Возможности</a:t>
                      </a:r>
                    </a:p>
                  </a:txBody>
                  <a:tcPr marL="112542" marR="112542" marT="56271" marB="562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>
                          <a:latin typeface="PT Sans" panose="020B0503020203020204" pitchFamily="34" charset="77"/>
                        </a:rPr>
                        <a:t>Требования</a:t>
                      </a:r>
                    </a:p>
                  </a:txBody>
                  <a:tcPr marL="112542" marR="112542" marT="56271" marB="562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PT Sans" panose="020B0503020203020204" pitchFamily="34" charset="77"/>
                        </a:rPr>
                        <a:t>Новые аппаратные платформы</a:t>
                      </a:r>
                    </a:p>
                  </a:txBody>
                  <a:tcPr marL="112542" marR="112542" marT="56271" marB="562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PT Sans" panose="020B0503020203020204" pitchFamily="34" charset="77"/>
                        </a:rPr>
                        <a:t>Производительность </a:t>
                      </a:r>
                    </a:p>
                  </a:txBody>
                  <a:tcPr marL="112542" marR="112542" marT="56271" marB="562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54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>
                          <a:latin typeface="PT Sans" panose="020B0503020203020204" pitchFamily="34" charset="77"/>
                        </a:rPr>
                        <a:t>Новые методы и средства моделирования</a:t>
                      </a:r>
                      <a:r>
                        <a:rPr lang="ru-RU" sz="2500" baseline="0" dirty="0">
                          <a:latin typeface="PT Sans" panose="020B0503020203020204" pitchFamily="34" charset="77"/>
                        </a:rPr>
                        <a:t> </a:t>
                      </a:r>
                      <a:r>
                        <a:rPr lang="ru-RU" sz="2500" dirty="0">
                          <a:latin typeface="PT Sans" panose="020B0503020203020204" pitchFamily="34" charset="77"/>
                        </a:rPr>
                        <a:t>и верификации</a:t>
                      </a:r>
                    </a:p>
                  </a:txBody>
                  <a:tcPr marL="112542" marR="112542" marT="56271" marB="562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PT Sans" panose="020B0503020203020204" pitchFamily="34" charset="77"/>
                        </a:rPr>
                        <a:t>Надёжность и безопасность</a:t>
                      </a:r>
                    </a:p>
                  </a:txBody>
                  <a:tcPr marL="112542" marR="112542" marT="56271" marB="562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PT Sans" panose="020B0503020203020204" pitchFamily="34" charset="77"/>
                        </a:rPr>
                        <a:t>Зрелые процессы разработки</a:t>
                      </a:r>
                    </a:p>
                  </a:txBody>
                  <a:tcPr marL="112542" marR="112542" marT="56271" marB="562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>
                          <a:latin typeface="PT Sans" panose="020B0503020203020204" pitchFamily="34" charset="77"/>
                        </a:rPr>
                        <a:t>Экономия</a:t>
                      </a:r>
                      <a:r>
                        <a:rPr lang="ru-RU" sz="2500" baseline="0" dirty="0">
                          <a:latin typeface="PT Sans" panose="020B0503020203020204" pitchFamily="34" charset="77"/>
                        </a:rPr>
                        <a:t> ресурсов</a:t>
                      </a:r>
                      <a:endParaRPr lang="ru-RU" sz="2500" dirty="0">
                        <a:latin typeface="PT Sans" panose="020B0503020203020204" pitchFamily="34" charset="77"/>
                      </a:endParaRPr>
                    </a:p>
                  </a:txBody>
                  <a:tcPr marL="112542" marR="112542" marT="56271" marB="562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8686" y="5058570"/>
            <a:ext cx="11791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/>
                <a:cs typeface="Arial"/>
              </a:rPr>
              <a:t>Технологический суверенитет  </a:t>
            </a:r>
            <a:r>
              <a:rPr lang="ru-RU" sz="4400" dirty="0">
                <a:latin typeface="Arial"/>
                <a:cs typeface="Arial"/>
              </a:rPr>
              <a:t>→ </a:t>
            </a:r>
            <a:r>
              <a:rPr lang="ru-RU" sz="2400" dirty="0">
                <a:latin typeface="Arial"/>
                <a:cs typeface="Arial"/>
              </a:rPr>
              <a:t>Отечественный программно-аппаратный стек</a:t>
            </a:r>
            <a:endParaRPr lang="ru-RU" sz="2400" dirty="0"/>
          </a:p>
        </p:txBody>
      </p:sp>
      <p:sp>
        <p:nvSpPr>
          <p:cNvPr id="2" name="Номер слайда">
            <a:extLst>
              <a:ext uri="{FF2B5EF4-FFF2-40B4-BE49-F238E27FC236}">
                <a16:creationId xmlns:a16="http://schemas.microsoft.com/office/drawing/2014/main" xmlns="" id="{44469C86-ABD6-BB69-8343-0C19F3C92A3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54217" y="6272549"/>
            <a:ext cx="209351" cy="3385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1600" b="1">
                <a:solidFill>
                  <a:srgbClr val="2659A4"/>
                </a:solidFill>
                <a:latin typeface="PT Sans" panose="020B0503020203020204" pitchFamily="34" charset="77"/>
              </a:rPr>
              <a:t>2</a:t>
            </a:fld>
            <a:endParaRPr sz="1600" b="1" dirty="0">
              <a:solidFill>
                <a:srgbClr val="2659A4"/>
              </a:solidFill>
              <a:latin typeface="PT Sans" panose="020B0503020203020204" pitchFamily="34" charset="77"/>
            </a:endParaRPr>
          </a:p>
        </p:txBody>
      </p:sp>
      <p:pic>
        <p:nvPicPr>
          <p:cNvPr id="5" name="Picture 8" descr="Picture 8">
            <a:extLst>
              <a:ext uri="{FF2B5EF4-FFF2-40B4-BE49-F238E27FC236}">
                <a16:creationId xmlns:a16="http://schemas.microsoft.com/office/drawing/2014/main" xmlns="" id="{2DB7B4A9-E442-187D-5F5B-17EEDC779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08" y="6192881"/>
            <a:ext cx="1583268" cy="418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08" y="6165277"/>
            <a:ext cx="1583268" cy="41822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Изоляция в БОСРВ"/>
          <p:cNvSpPr txBox="1"/>
          <p:nvPr/>
        </p:nvSpPr>
        <p:spPr>
          <a:xfrm>
            <a:off x="812451" y="179555"/>
            <a:ext cx="9034415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2659A4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r>
              <a:rPr lang="ru-RU" dirty="0"/>
              <a:t>Инструменты для разработчика ПО</a:t>
            </a:r>
          </a:p>
        </p:txBody>
      </p:sp>
      <p:sp>
        <p:nvSpPr>
          <p:cNvPr id="196" name="Объект 2"/>
          <p:cNvSpPr txBox="1"/>
          <p:nvPr/>
        </p:nvSpPr>
        <p:spPr>
          <a:xfrm>
            <a:off x="795020" y="1426059"/>
            <a:ext cx="10424160" cy="4846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200" dirty="0"/>
              <a:t>Компиляторы </a:t>
            </a:r>
            <a:r>
              <a:rPr lang="en-US" sz="2200" dirty="0"/>
              <a:t>Ada, </a:t>
            </a:r>
            <a:r>
              <a:rPr lang="ru-RU" sz="2200" dirty="0" err="1"/>
              <a:t>C</a:t>
            </a:r>
            <a:r>
              <a:rPr lang="en-US" sz="2200" dirty="0"/>
              <a:t>, </a:t>
            </a:r>
            <a:r>
              <a:rPr lang="ru-RU" sz="2200" dirty="0" err="1"/>
              <a:t>C</a:t>
            </a:r>
            <a:r>
              <a:rPr lang="ru-RU" sz="2200" dirty="0"/>
              <a:t>++</a:t>
            </a:r>
            <a:r>
              <a:rPr lang="en-US" sz="2200" dirty="0"/>
              <a:t>, Modula 2</a:t>
            </a:r>
            <a:r>
              <a:rPr lang="ru-RU" sz="2200" dirty="0"/>
              <a:t> с поддержкой множества архитектур.</a:t>
            </a:r>
            <a:br>
              <a:rPr lang="ru-RU" sz="2200" dirty="0"/>
            </a:br>
            <a:r>
              <a:rPr lang="ru-RU" sz="2200" i="1" dirty="0"/>
              <a:t>GCC 14.3 и LLVM </a:t>
            </a:r>
            <a:r>
              <a:rPr lang="ru-RU" sz="2200" i="1" dirty="0" err="1"/>
              <a:t>Clang</a:t>
            </a:r>
            <a:r>
              <a:rPr lang="ru-RU" sz="2200" i="1" dirty="0"/>
              <a:t> 19. Безопасный компилятор.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200" dirty="0"/>
              <a:t>Динамические средства выявления ошибок с памятью и арифметикой.</a:t>
            </a:r>
            <a:br>
              <a:rPr lang="ru-RU" sz="2200" dirty="0"/>
            </a:br>
            <a:r>
              <a:rPr lang="ru-RU" sz="2200" i="1" dirty="0"/>
              <a:t>Санитайзеры LLVM: Address, Memory, </a:t>
            </a:r>
            <a:r>
              <a:rPr lang="en-US" sz="2200" i="1" dirty="0"/>
              <a:t>Thread, </a:t>
            </a:r>
            <a:r>
              <a:rPr lang="ru-RU" sz="2200" i="1" dirty="0" err="1"/>
              <a:t>Undefined</a:t>
            </a:r>
            <a:r>
              <a:rPr lang="ru-RU" sz="2200" i="1" dirty="0"/>
              <a:t> </a:t>
            </a:r>
            <a:r>
              <a:rPr lang="ru-RU" sz="2200" i="1" dirty="0" err="1"/>
              <a:t>Behavior</a:t>
            </a:r>
            <a:r>
              <a:rPr lang="ru-RU" sz="2200" i="1" dirty="0"/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200" dirty="0"/>
              <a:t>Статические анализаторы кода.</a:t>
            </a:r>
            <a:br>
              <a:rPr lang="ru-RU" sz="2200" dirty="0"/>
            </a:br>
            <a:r>
              <a:rPr lang="ru-RU" sz="2200" i="1" dirty="0" err="1"/>
              <a:t>Clang</a:t>
            </a:r>
            <a:r>
              <a:rPr lang="ru-RU" sz="2200" i="1" dirty="0"/>
              <a:t> </a:t>
            </a:r>
            <a:r>
              <a:rPr lang="ru-RU" sz="2200" i="1" dirty="0" err="1"/>
              <a:t>Static</a:t>
            </a:r>
            <a:r>
              <a:rPr lang="ru-RU" sz="2200" i="1" dirty="0"/>
              <a:t> </a:t>
            </a:r>
            <a:r>
              <a:rPr lang="ru-RU" sz="2200" i="1" dirty="0" err="1"/>
              <a:t>Analyzer</a:t>
            </a:r>
            <a:r>
              <a:rPr lang="ru-RU" sz="2200" i="1" dirty="0"/>
              <a:t>. </a:t>
            </a:r>
            <a:r>
              <a:rPr lang="ru-RU" sz="2200" i="1" dirty="0" err="1"/>
              <a:t>Clang</a:t>
            </a:r>
            <a:r>
              <a:rPr lang="ru-RU" sz="2200" i="1" dirty="0"/>
              <a:t> </a:t>
            </a:r>
            <a:r>
              <a:rPr lang="ru-RU" sz="2200" i="1" dirty="0" err="1"/>
              <a:t>Tidy</a:t>
            </a:r>
            <a:r>
              <a:rPr lang="ru-RU" sz="2200" i="1" dirty="0"/>
              <a:t>. Анализ потребления стека. </a:t>
            </a:r>
            <a:r>
              <a:rPr lang="ru-RU" sz="2200" i="1" dirty="0" err="1"/>
              <a:t>Svace</a:t>
            </a:r>
            <a:r>
              <a:rPr lang="ru-RU" sz="2200" i="1" dirty="0"/>
              <a:t>.</a:t>
            </a:r>
            <a:endParaRPr lang="en-US" sz="2200" i="1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200" dirty="0"/>
              <a:t>Средства сбора покрытия по коду.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i="1" dirty="0"/>
              <a:t>LLVM </a:t>
            </a:r>
            <a:r>
              <a:rPr lang="en-US" sz="2200" i="1" dirty="0" err="1"/>
              <a:t>Covarge</a:t>
            </a:r>
            <a:r>
              <a:rPr lang="ru-RU" sz="2200" i="1" dirty="0"/>
              <a:t>.</a:t>
            </a:r>
            <a:r>
              <a:rPr lang="en-US" sz="2200" i="1" dirty="0"/>
              <a:t> GCOV</a:t>
            </a:r>
            <a:r>
              <a:rPr lang="ru-RU" sz="2200" i="1" dirty="0"/>
              <a:t>.</a:t>
            </a:r>
            <a:r>
              <a:rPr lang="en-US" sz="2200" i="1" dirty="0"/>
              <a:t> LLVM MC/DC, GCOV MC/DC, </a:t>
            </a:r>
            <a:r>
              <a:rPr lang="en-US" sz="2200" i="1" dirty="0" err="1"/>
              <a:t>COVERest</a:t>
            </a:r>
            <a:r>
              <a:rPr lang="ru-RU" sz="2200" i="1" dirty="0"/>
              <a:t> для </a:t>
            </a:r>
            <a:r>
              <a:rPr lang="en-US" sz="2200" i="1" dirty="0"/>
              <a:t>MC/DC</a:t>
            </a:r>
            <a:r>
              <a:rPr lang="ru-RU" sz="2200" i="1" dirty="0"/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200" dirty="0"/>
              <a:t>Средства выявления узких мест производительности.</a:t>
            </a:r>
            <a:br>
              <a:rPr lang="ru-RU" sz="2200" dirty="0"/>
            </a:br>
            <a:r>
              <a:rPr lang="ru-RU" sz="2200" i="1" dirty="0" err="1"/>
              <a:t>Сэмплирующий</a:t>
            </a:r>
            <a:r>
              <a:rPr lang="ru-RU" sz="2200" i="1" dirty="0"/>
              <a:t> профилировщик внутри ОСРВ (</a:t>
            </a:r>
            <a:r>
              <a:rPr lang="ru-RU" sz="2200" i="1" dirty="0" err="1"/>
              <a:t>gprof</a:t>
            </a:r>
            <a:r>
              <a:rPr lang="ru-RU" sz="2200" i="1" dirty="0"/>
              <a:t>).</a:t>
            </a:r>
          </a:p>
          <a:p>
            <a:pPr marL="190500" indent="-1905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latin typeface="Georgia"/>
                <a:ea typeface="Georgia"/>
                <a:cs typeface="Georgia"/>
                <a:sym typeface="Georgia"/>
              </a:defRPr>
            </a:pPr>
            <a:r>
              <a:rPr lang="ru-RU" sz="2200" dirty="0">
                <a:latin typeface="PT Sans"/>
                <a:ea typeface="PT Sans"/>
                <a:cs typeface="PT Sans"/>
                <a:sym typeface="PT Sans"/>
              </a:rPr>
              <a:t>Средства ускорения процесса разработки.</a:t>
            </a:r>
            <a:br>
              <a:rPr lang="ru-RU" sz="2200" dirty="0">
                <a:latin typeface="PT Sans"/>
                <a:ea typeface="PT Sans"/>
                <a:cs typeface="PT Sans"/>
                <a:sym typeface="PT Sans"/>
              </a:rPr>
            </a:br>
            <a:r>
              <a:rPr lang="en-US" sz="2200" i="1" dirty="0">
                <a:latin typeface="PT Sans"/>
                <a:ea typeface="PT Sans"/>
                <a:cs typeface="PT Sans"/>
                <a:sym typeface="PT Sans"/>
              </a:rPr>
              <a:t>IDE </a:t>
            </a:r>
            <a:r>
              <a:rPr lang="ru-RU" sz="2200" i="1" dirty="0">
                <a:latin typeface="PT Sans"/>
                <a:ea typeface="PT Sans"/>
                <a:cs typeface="PT Sans"/>
                <a:sym typeface="PT Sans"/>
              </a:rPr>
              <a:t>на базе </a:t>
            </a:r>
            <a:r>
              <a:rPr lang="en-US" sz="2200" i="1" dirty="0">
                <a:latin typeface="PT Sans"/>
                <a:ea typeface="PT Sans"/>
                <a:cs typeface="PT Sans"/>
                <a:sym typeface="PT Sans"/>
              </a:rPr>
              <a:t>Eclipse </a:t>
            </a:r>
            <a:r>
              <a:rPr lang="ru-RU" sz="2200" i="1" dirty="0">
                <a:latin typeface="PT Sans"/>
                <a:ea typeface="PT Sans"/>
                <a:cs typeface="PT Sans"/>
                <a:sym typeface="PT Sans"/>
              </a:rPr>
              <a:t>или </a:t>
            </a:r>
            <a:r>
              <a:rPr lang="en-US" sz="2200" i="1" dirty="0">
                <a:latin typeface="PT Sans"/>
                <a:ea typeface="PT Sans"/>
                <a:cs typeface="PT Sans"/>
                <a:sym typeface="PT Sans"/>
              </a:rPr>
              <a:t>Theia. </a:t>
            </a:r>
            <a:r>
              <a:rPr lang="ru-RU" sz="2200" i="1" dirty="0">
                <a:latin typeface="PT Sans"/>
                <a:ea typeface="PT Sans"/>
                <a:cs typeface="PT Sans"/>
                <a:sym typeface="PT Sans"/>
              </a:rPr>
              <a:t>Интеграция в редакторы. Бинарная поставка кода.</a:t>
            </a:r>
            <a:endParaRPr lang="ru-RU" sz="2200" i="1" dirty="0"/>
          </a:p>
        </p:txBody>
      </p:sp>
      <p:sp>
        <p:nvSpPr>
          <p:cNvPr id="6" name="Номер слайда">
            <a:extLst>
              <a:ext uri="{FF2B5EF4-FFF2-40B4-BE49-F238E27FC236}">
                <a16:creationId xmlns:a16="http://schemas.microsoft.com/office/drawing/2014/main" xmlns="" id="{2C5D6023-99A2-1578-D18D-5554411E8B3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0301469" y="6272549"/>
            <a:ext cx="962100" cy="33855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600" b="1">
                <a:solidFill>
                  <a:srgbClr val="2659A4"/>
                </a:solidFill>
                <a:latin typeface="PT Sans" panose="020B0503020203020204" pitchFamily="34" charset="77"/>
              </a:rPr>
              <a:t>20</a:t>
            </a:fld>
            <a:endParaRPr sz="1600" b="1" dirty="0">
              <a:solidFill>
                <a:srgbClr val="2659A4"/>
              </a:solidFill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6835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820401" y="6272549"/>
            <a:ext cx="443168" cy="33855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600" b="1">
                <a:solidFill>
                  <a:srgbClr val="2659A4"/>
                </a:solidFill>
                <a:latin typeface="PT Sans" panose="020B0503020203020204" pitchFamily="34" charset="77"/>
              </a:rPr>
              <a:t>21</a:t>
            </a:fld>
            <a:endParaRPr sz="1600" b="1" dirty="0">
              <a:solidFill>
                <a:srgbClr val="2659A4"/>
              </a:solidFill>
              <a:latin typeface="PT Sans" panose="020B0503020203020204" pitchFamily="34" charset="77"/>
            </a:endParaRPr>
          </a:p>
        </p:txBody>
      </p:sp>
      <p:pic>
        <p:nvPicPr>
          <p:cNvPr id="103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08" y="6192881"/>
            <a:ext cx="1583268" cy="41822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Изоляция в БОСРВ">
            <a:extLst>
              <a:ext uri="{FF2B5EF4-FFF2-40B4-BE49-F238E27FC236}">
                <a16:creationId xmlns:a16="http://schemas.microsoft.com/office/drawing/2014/main" xmlns="" id="{601F8B81-A95D-C2D9-1DBA-9E3B337E6072}"/>
              </a:ext>
            </a:extLst>
          </p:cNvPr>
          <p:cNvSpPr txBox="1"/>
          <p:nvPr/>
        </p:nvSpPr>
        <p:spPr>
          <a:xfrm>
            <a:off x="812451" y="179555"/>
            <a:ext cx="9034415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2659A4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r>
              <a:rPr lang="ru-RU" dirty="0"/>
              <a:t>Существующие проекты</a:t>
            </a:r>
            <a:endParaRPr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1084D4-A6D3-3FE1-2892-7B90E105A6E1}"/>
              </a:ext>
            </a:extLst>
          </p:cNvPr>
          <p:cNvSpPr txBox="1"/>
          <p:nvPr/>
        </p:nvSpPr>
        <p:spPr>
          <a:xfrm>
            <a:off x="795020" y="1426060"/>
            <a:ext cx="10424160" cy="4044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en-GB" sz="2200" dirty="0" err="1"/>
              <a:t>JetOS</a:t>
            </a:r>
            <a:r>
              <a:rPr lang="en-GB" sz="2200" dirty="0"/>
              <a:t> — </a:t>
            </a:r>
            <a:r>
              <a:rPr lang="ru-RU" sz="2200" dirty="0"/>
              <a:t>операционная система реального времени для гражданских авиалайнеров, построенных на архитектуре ИМА (интегрированной модульной авионики).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200" dirty="0"/>
              <a:t>Операционная система реального времени для космических аппаратов.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en-GB" sz="2200" dirty="0" err="1"/>
              <a:t>TestOS</a:t>
            </a:r>
            <a:r>
              <a:rPr lang="en-GB" sz="2200" dirty="0"/>
              <a:t> — </a:t>
            </a:r>
            <a:r>
              <a:rPr lang="ru-RU" sz="2200" dirty="0"/>
              <a:t>окружение для модульного тестирования программного обеспечения на целевой аппаратуре с целью проведения отработки ПО для ответственного применения.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en-GB" sz="2200" dirty="0" err="1"/>
              <a:t>EmbetruOS</a:t>
            </a:r>
            <a:r>
              <a:rPr lang="en-GB" sz="2200" dirty="0"/>
              <a:t> — </a:t>
            </a:r>
            <a:r>
              <a:rPr lang="ru-RU" sz="2200" dirty="0"/>
              <a:t>перспективная операционная система реального времени для </a:t>
            </a:r>
            <a:r>
              <a:rPr lang="ru-RU" sz="2200" dirty="0" err="1"/>
              <a:t>энклавов</a:t>
            </a:r>
            <a:r>
              <a:rPr lang="ru-RU" sz="2200" dirty="0"/>
              <a:t> и сопроцессоров, работающих в доверенном контуре вычислительной системы.</a:t>
            </a:r>
            <a:endParaRPr lang="en-US" sz="2200" dirty="0"/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200" dirty="0"/>
              <a:t>Операционная система реального времени для доверенных БА.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72204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08" y="6165277"/>
            <a:ext cx="1583268" cy="41822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Изоляция в БОСРВ"/>
          <p:cNvSpPr txBox="1"/>
          <p:nvPr/>
        </p:nvSpPr>
        <p:spPr>
          <a:xfrm>
            <a:off x="812451" y="179555"/>
            <a:ext cx="9034415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2659A4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r>
              <a:rPr lang="ru-RU" dirty="0"/>
              <a:t>Процессы интеграции, тестирования и отработки</a:t>
            </a:r>
          </a:p>
        </p:txBody>
      </p:sp>
      <p:sp>
        <p:nvSpPr>
          <p:cNvPr id="196" name="Объект 2"/>
          <p:cNvSpPr txBox="1"/>
          <p:nvPr/>
        </p:nvSpPr>
        <p:spPr>
          <a:xfrm>
            <a:off x="795020" y="1426060"/>
            <a:ext cx="10424160" cy="4044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fontScale="9250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200" dirty="0"/>
              <a:t>Встроенная система тестирования, которая позволяет проводить тестирование по единой схеме как на эмуляторе, так и на оборудовании.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200" dirty="0"/>
              <a:t>Поддержка инструментария для написания модульных (</a:t>
            </a:r>
            <a:r>
              <a:rPr lang="en-US" sz="2200" dirty="0"/>
              <a:t>unit</a:t>
            </a:r>
            <a:r>
              <a:rPr lang="ru-RU" sz="2200" dirty="0"/>
              <a:t>)</a:t>
            </a:r>
            <a:r>
              <a:rPr lang="en-US" sz="2200" dirty="0"/>
              <a:t>,</a:t>
            </a:r>
            <a:r>
              <a:rPr lang="ru-RU" sz="2200" dirty="0"/>
              <a:t> интеграционных и полносистемных тестов, включая встроенные проверки и тестовые макросы.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200" dirty="0"/>
              <a:t>Расширенный набор инструментов поддержки создания доверенных программных систем, включая статический анализ</a:t>
            </a:r>
            <a:r>
              <a:rPr lang="en-US" sz="2200" dirty="0"/>
              <a:t> (SVACE, KLEVER)</a:t>
            </a:r>
            <a:r>
              <a:rPr lang="ru-RU" sz="2200" dirty="0"/>
              <a:t>, сбор покрытия и динамическое </a:t>
            </a:r>
            <a:r>
              <a:rPr lang="ru-RU" sz="2200" dirty="0" err="1"/>
              <a:t>инструментирование</a:t>
            </a:r>
            <a:r>
              <a:rPr lang="ru-RU" sz="2200" dirty="0"/>
              <a:t> (</a:t>
            </a:r>
            <a:r>
              <a:rPr lang="en-US" sz="2200" dirty="0"/>
              <a:t>LLVM Sanitizers, Race Hunter)</a:t>
            </a:r>
            <a:r>
              <a:rPr lang="ru-RU" sz="2200" dirty="0"/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200" dirty="0"/>
              <a:t>Разработка сертифицированного пакета по КТ-178С по наивысшему уровню </a:t>
            </a:r>
            <a:r>
              <a:rPr lang="en-US" sz="2200" dirty="0"/>
              <a:t>“A”.</a:t>
            </a:r>
            <a:endParaRPr lang="ru-RU" sz="22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200" dirty="0"/>
              <a:t>Обеспечение </a:t>
            </a:r>
            <a:r>
              <a:rPr lang="en-US" sz="2200" dirty="0"/>
              <a:t>CI /</a:t>
            </a:r>
            <a:r>
              <a:rPr lang="ru-RU" sz="2200" dirty="0"/>
              <a:t> </a:t>
            </a:r>
            <a:r>
              <a:rPr lang="en-US" sz="2200" dirty="0"/>
              <a:t>CD / </a:t>
            </a:r>
            <a:r>
              <a:rPr lang="ru-RU" sz="2200" dirty="0"/>
              <a:t>“непрерывного тестирования”</a:t>
            </a:r>
            <a:r>
              <a:rPr lang="en-US" sz="2200" dirty="0"/>
              <a:t> (</a:t>
            </a:r>
            <a:r>
              <a:rPr lang="ru-RU" sz="2200" dirty="0"/>
              <a:t>по запросу</a:t>
            </a:r>
            <a:r>
              <a:rPr lang="en-US" sz="2200" dirty="0"/>
              <a:t>).</a:t>
            </a:r>
            <a:endParaRPr lang="ru-RU" sz="22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200" dirty="0"/>
              <a:t>Поддержка отладки на устройстве по единой схеме.</a:t>
            </a:r>
          </a:p>
        </p:txBody>
      </p:sp>
      <p:sp>
        <p:nvSpPr>
          <p:cNvPr id="6" name="Номер слайда">
            <a:extLst>
              <a:ext uri="{FF2B5EF4-FFF2-40B4-BE49-F238E27FC236}">
                <a16:creationId xmlns:a16="http://schemas.microsoft.com/office/drawing/2014/main" xmlns="" id="{2C5D6023-99A2-1578-D18D-5554411E8B3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201873" y="6272549"/>
            <a:ext cx="2061695" cy="3385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1600" b="1">
                <a:solidFill>
                  <a:srgbClr val="2659A4"/>
                </a:solidFill>
                <a:latin typeface="PT Sans" panose="020B0503020203020204" pitchFamily="34" charset="77"/>
              </a:rPr>
              <a:t>22</a:t>
            </a:fld>
            <a:endParaRPr sz="1600" b="1" dirty="0">
              <a:solidFill>
                <a:srgbClr val="2659A4"/>
              </a:solidFill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8470977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08" y="6165277"/>
            <a:ext cx="1583268" cy="4182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1" name="Rectangle 7"/>
          <p:cNvGrpSpPr/>
          <p:nvPr/>
        </p:nvGrpSpPr>
        <p:grpSpPr>
          <a:xfrm>
            <a:off x="8494695" y="3764500"/>
            <a:ext cx="3360998" cy="1379237"/>
            <a:chOff x="-1" y="-1"/>
            <a:chExt cx="3360996" cy="1379236"/>
          </a:xfrm>
        </p:grpSpPr>
        <p:sp>
          <p:nvSpPr>
            <p:cNvPr id="419" name="Прямоугольник"/>
            <p:cNvSpPr/>
            <p:nvPr/>
          </p:nvSpPr>
          <p:spPr>
            <a:xfrm>
              <a:off x="-1" y="-1"/>
              <a:ext cx="3360996" cy="1379236"/>
            </a:xfrm>
            <a:prstGeom prst="rect">
              <a:avLst/>
            </a:prstGeom>
            <a:noFill/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0" name="БОСРВ"/>
            <p:cNvSpPr txBox="1"/>
            <p:nvPr/>
          </p:nvSpPr>
          <p:spPr>
            <a:xfrm>
              <a:off x="52069" y="6349"/>
              <a:ext cx="325685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КЛОС</a:t>
              </a:r>
            </a:p>
          </p:txBody>
        </p:sp>
      </p:grpSp>
      <p:grpSp>
        <p:nvGrpSpPr>
          <p:cNvPr id="424" name="Rectangle 10"/>
          <p:cNvGrpSpPr/>
          <p:nvPr/>
        </p:nvGrpSpPr>
        <p:grpSpPr>
          <a:xfrm>
            <a:off x="8354587" y="3332177"/>
            <a:ext cx="3644156" cy="1972925"/>
            <a:chOff x="-1" y="-1"/>
            <a:chExt cx="3644155" cy="1972924"/>
          </a:xfrm>
        </p:grpSpPr>
        <p:sp>
          <p:nvSpPr>
            <p:cNvPr id="422" name="Прямоугольник"/>
            <p:cNvSpPr/>
            <p:nvPr/>
          </p:nvSpPr>
          <p:spPr>
            <a:xfrm>
              <a:off x="-1" y="-1"/>
              <a:ext cx="3644155" cy="1972924"/>
            </a:xfrm>
            <a:prstGeom prst="rect">
              <a:avLst/>
            </a:prstGeom>
            <a:noFill/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3" name="Вычислитель или эмулятор"/>
            <p:cNvSpPr txBox="1"/>
            <p:nvPr/>
          </p:nvSpPr>
          <p:spPr>
            <a:xfrm>
              <a:off x="52069" y="6349"/>
              <a:ext cx="354001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>
                  <a:latin typeface="Calibri" panose="020F0502020204030204" pitchFamily="34" charset="0"/>
                  <a:cs typeface="Calibri" panose="020F0502020204030204" pitchFamily="34" charset="0"/>
                </a:rPr>
                <a:t>Вычислитель или эмулятор</a:t>
              </a:r>
            </a:p>
          </p:txBody>
        </p:sp>
      </p:grpSp>
      <p:grpSp>
        <p:nvGrpSpPr>
          <p:cNvPr id="427" name="Rectangle 11"/>
          <p:cNvGrpSpPr/>
          <p:nvPr/>
        </p:nvGrpSpPr>
        <p:grpSpPr>
          <a:xfrm>
            <a:off x="8682570" y="4585964"/>
            <a:ext cx="2972504" cy="409506"/>
            <a:chOff x="-1" y="-1"/>
            <a:chExt cx="2972503" cy="409505"/>
          </a:xfrm>
        </p:grpSpPr>
        <p:sp>
          <p:nvSpPr>
            <p:cNvPr id="425" name="Прямоугольник"/>
            <p:cNvSpPr/>
            <p:nvPr/>
          </p:nvSpPr>
          <p:spPr>
            <a:xfrm>
              <a:off x="-1" y="-1"/>
              <a:ext cx="2972503" cy="409505"/>
            </a:xfrm>
            <a:prstGeom prst="rect">
              <a:avLst/>
            </a:prstGeom>
            <a:solidFill>
              <a:srgbClr val="CDD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6" name="Сервер отладки (gdbstub)"/>
            <p:cNvSpPr txBox="1"/>
            <p:nvPr/>
          </p:nvSpPr>
          <p:spPr>
            <a:xfrm>
              <a:off x="52069" y="20087"/>
              <a:ext cx="2868363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r>
                <a:rPr>
                  <a:latin typeface="Calibri" panose="020F0502020204030204" pitchFamily="34" charset="0"/>
                  <a:cs typeface="Calibri" panose="020F0502020204030204" pitchFamily="34" charset="0"/>
                </a:rPr>
                <a:t>Сервер отладки (gdbstub)</a:t>
              </a:r>
            </a:p>
          </p:txBody>
        </p:sp>
      </p:grpSp>
      <p:grpSp>
        <p:nvGrpSpPr>
          <p:cNvPr id="430" name="Rectangle 12"/>
          <p:cNvGrpSpPr/>
          <p:nvPr/>
        </p:nvGrpSpPr>
        <p:grpSpPr>
          <a:xfrm>
            <a:off x="8682571" y="4115729"/>
            <a:ext cx="1442550" cy="409506"/>
            <a:chOff x="0" y="-1"/>
            <a:chExt cx="1442548" cy="409505"/>
          </a:xfrm>
        </p:grpSpPr>
        <p:sp>
          <p:nvSpPr>
            <p:cNvPr id="428" name="Прямоугольник"/>
            <p:cNvSpPr/>
            <p:nvPr/>
          </p:nvSpPr>
          <p:spPr>
            <a:xfrm>
              <a:off x="0" y="-1"/>
              <a:ext cx="1442548" cy="409505"/>
            </a:xfrm>
            <a:prstGeom prst="rect">
              <a:avLst/>
            </a:prstGeom>
            <a:solidFill>
              <a:srgbClr val="FFF2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9" name="Раздел 1"/>
            <p:cNvSpPr txBox="1"/>
            <p:nvPr/>
          </p:nvSpPr>
          <p:spPr>
            <a:xfrm>
              <a:off x="52069" y="20087"/>
              <a:ext cx="1338410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>
                  <a:latin typeface="Calibri" panose="020F0502020204030204" pitchFamily="34" charset="0"/>
                  <a:cs typeface="Calibri" panose="020F0502020204030204" pitchFamily="34" charset="0"/>
                </a:rPr>
                <a:t>Раздел 1</a:t>
              </a:r>
            </a:p>
          </p:txBody>
        </p:sp>
      </p:grpSp>
      <p:grpSp>
        <p:nvGrpSpPr>
          <p:cNvPr id="433" name="Rectangle 13"/>
          <p:cNvGrpSpPr/>
          <p:nvPr/>
        </p:nvGrpSpPr>
        <p:grpSpPr>
          <a:xfrm>
            <a:off x="10212522" y="4115729"/>
            <a:ext cx="1442552" cy="409506"/>
            <a:chOff x="-1" y="-1"/>
            <a:chExt cx="1442551" cy="409505"/>
          </a:xfrm>
        </p:grpSpPr>
        <p:sp>
          <p:nvSpPr>
            <p:cNvPr id="431" name="Прямоугольник"/>
            <p:cNvSpPr/>
            <p:nvPr/>
          </p:nvSpPr>
          <p:spPr>
            <a:xfrm>
              <a:off x="-1" y="-1"/>
              <a:ext cx="1442551" cy="409505"/>
            </a:xfrm>
            <a:prstGeom prst="rect">
              <a:avLst/>
            </a:prstGeom>
            <a:solidFill>
              <a:srgbClr val="FFF2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2" name="Сис. раздел"/>
            <p:cNvSpPr txBox="1"/>
            <p:nvPr/>
          </p:nvSpPr>
          <p:spPr>
            <a:xfrm>
              <a:off x="52069" y="20087"/>
              <a:ext cx="1338411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Сис</a:t>
              </a: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т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раздел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6" name="Rectangle 14"/>
          <p:cNvGrpSpPr/>
          <p:nvPr/>
        </p:nvGrpSpPr>
        <p:grpSpPr>
          <a:xfrm>
            <a:off x="5132680" y="1258703"/>
            <a:ext cx="1926642" cy="385569"/>
            <a:chOff x="0" y="-1"/>
            <a:chExt cx="1926640" cy="385568"/>
          </a:xfrm>
        </p:grpSpPr>
        <p:sp>
          <p:nvSpPr>
            <p:cNvPr id="434" name="Прямоугольник"/>
            <p:cNvSpPr/>
            <p:nvPr/>
          </p:nvSpPr>
          <p:spPr>
            <a:xfrm>
              <a:off x="0" y="-1"/>
              <a:ext cx="1926640" cy="385568"/>
            </a:xfrm>
            <a:prstGeom prst="rect">
              <a:avLst/>
            </a:prstGeom>
            <a:noFill/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5" name="Пользователь"/>
            <p:cNvSpPr txBox="1"/>
            <p:nvPr/>
          </p:nvSpPr>
          <p:spPr>
            <a:xfrm>
              <a:off x="52070" y="6350"/>
              <a:ext cx="1822501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>
                  <a:latin typeface="Calibri" panose="020F0502020204030204" pitchFamily="34" charset="0"/>
                  <a:cs typeface="Calibri" panose="020F0502020204030204" pitchFamily="34" charset="0"/>
                </a:rPr>
                <a:t>Пользователь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9" name="Rectangle 16"/>
          <p:cNvGrpSpPr/>
          <p:nvPr/>
        </p:nvGrpSpPr>
        <p:grpSpPr>
          <a:xfrm>
            <a:off x="5132680" y="1904224"/>
            <a:ext cx="1926642" cy="385569"/>
            <a:chOff x="0" y="-1"/>
            <a:chExt cx="1926640" cy="385568"/>
          </a:xfrm>
        </p:grpSpPr>
        <p:sp>
          <p:nvSpPr>
            <p:cNvPr id="437" name="Прямоугольник"/>
            <p:cNvSpPr/>
            <p:nvPr/>
          </p:nvSpPr>
          <p:spPr>
            <a:xfrm>
              <a:off x="0" y="-1"/>
              <a:ext cx="1926640" cy="385568"/>
            </a:xfrm>
            <a:prstGeom prst="rect">
              <a:avLst/>
            </a:prstGeom>
            <a:noFill/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8" name="Отладчик (gdb)"/>
            <p:cNvSpPr txBox="1"/>
            <p:nvPr/>
          </p:nvSpPr>
          <p:spPr>
            <a:xfrm>
              <a:off x="52070" y="6350"/>
              <a:ext cx="1822501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Отладчик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gdb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442" name="Rectangle 18"/>
          <p:cNvGrpSpPr/>
          <p:nvPr/>
        </p:nvGrpSpPr>
        <p:grpSpPr>
          <a:xfrm>
            <a:off x="4419681" y="4235738"/>
            <a:ext cx="3360997" cy="1379237"/>
            <a:chOff x="-1" y="-1"/>
            <a:chExt cx="3360996" cy="1379236"/>
          </a:xfrm>
        </p:grpSpPr>
        <p:sp>
          <p:nvSpPr>
            <p:cNvPr id="440" name="Прямоугольник"/>
            <p:cNvSpPr/>
            <p:nvPr/>
          </p:nvSpPr>
          <p:spPr>
            <a:xfrm>
              <a:off x="-1" y="-1"/>
              <a:ext cx="3360996" cy="1379236"/>
            </a:xfrm>
            <a:prstGeom prst="rect">
              <a:avLst/>
            </a:prstGeom>
            <a:noFill/>
            <a:ln w="12700" cap="flat">
              <a:solidFill>
                <a:schemeClr val="accent3">
                  <a:lumOff val="-12941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1" name="БОСРВ"/>
            <p:cNvSpPr txBox="1"/>
            <p:nvPr/>
          </p:nvSpPr>
          <p:spPr>
            <a:xfrm>
              <a:off x="52069" y="6349"/>
              <a:ext cx="325685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КЛОС</a:t>
              </a:r>
            </a:p>
          </p:txBody>
        </p:sp>
      </p:grpSp>
      <p:grpSp>
        <p:nvGrpSpPr>
          <p:cNvPr id="445" name="Rectangle 19"/>
          <p:cNvGrpSpPr/>
          <p:nvPr/>
        </p:nvGrpSpPr>
        <p:grpSpPr>
          <a:xfrm>
            <a:off x="4272081" y="3292429"/>
            <a:ext cx="3644156" cy="2492503"/>
            <a:chOff x="-1" y="0"/>
            <a:chExt cx="3644155" cy="2492501"/>
          </a:xfrm>
        </p:grpSpPr>
        <p:sp>
          <p:nvSpPr>
            <p:cNvPr id="443" name="Прямоугольник"/>
            <p:cNvSpPr/>
            <p:nvPr/>
          </p:nvSpPr>
          <p:spPr>
            <a:xfrm>
              <a:off x="-1" y="0"/>
              <a:ext cx="3644155" cy="2492501"/>
            </a:xfrm>
            <a:prstGeom prst="rect">
              <a:avLst/>
            </a:prstGeom>
            <a:noFill/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4" name="Эмулятор QEMU"/>
            <p:cNvSpPr txBox="1"/>
            <p:nvPr/>
          </p:nvSpPr>
          <p:spPr>
            <a:xfrm>
              <a:off x="52069" y="6350"/>
              <a:ext cx="354001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r>
                <a:rPr>
                  <a:latin typeface="Calibri" panose="020F0502020204030204" pitchFamily="34" charset="0"/>
                  <a:cs typeface="Calibri" panose="020F0502020204030204" pitchFamily="34" charset="0"/>
                </a:rPr>
                <a:t>Эмулятор QEMU</a:t>
              </a:r>
            </a:p>
          </p:txBody>
        </p:sp>
      </p:grpSp>
      <p:grpSp>
        <p:nvGrpSpPr>
          <p:cNvPr id="448" name="Rectangle 21"/>
          <p:cNvGrpSpPr/>
          <p:nvPr/>
        </p:nvGrpSpPr>
        <p:grpSpPr>
          <a:xfrm>
            <a:off x="4607557" y="4586967"/>
            <a:ext cx="1442550" cy="409506"/>
            <a:chOff x="0" y="-1"/>
            <a:chExt cx="1442548" cy="409505"/>
          </a:xfrm>
        </p:grpSpPr>
        <p:sp>
          <p:nvSpPr>
            <p:cNvPr id="446" name="Прямоугольник"/>
            <p:cNvSpPr/>
            <p:nvPr/>
          </p:nvSpPr>
          <p:spPr>
            <a:xfrm>
              <a:off x="0" y="-1"/>
              <a:ext cx="1442548" cy="409505"/>
            </a:xfrm>
            <a:prstGeom prst="rect">
              <a:avLst/>
            </a:prstGeom>
            <a:solidFill>
              <a:srgbClr val="FFF29C"/>
            </a:solidFill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7" name="Раздел 1"/>
            <p:cNvSpPr txBox="1"/>
            <p:nvPr/>
          </p:nvSpPr>
          <p:spPr>
            <a:xfrm>
              <a:off x="52069" y="20087"/>
              <a:ext cx="1338410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Раздел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1</a:t>
              </a:r>
            </a:p>
          </p:txBody>
        </p:sp>
      </p:grpSp>
      <p:grpSp>
        <p:nvGrpSpPr>
          <p:cNvPr id="451" name="Rectangle 22"/>
          <p:cNvGrpSpPr/>
          <p:nvPr/>
        </p:nvGrpSpPr>
        <p:grpSpPr>
          <a:xfrm>
            <a:off x="6137508" y="4586967"/>
            <a:ext cx="1442552" cy="409506"/>
            <a:chOff x="-1" y="-1"/>
            <a:chExt cx="1442551" cy="409505"/>
          </a:xfrm>
          <a:solidFill>
            <a:srgbClr val="FFF29C"/>
          </a:solidFill>
        </p:grpSpPr>
        <p:sp>
          <p:nvSpPr>
            <p:cNvPr id="449" name="Прямоугольник"/>
            <p:cNvSpPr/>
            <p:nvPr/>
          </p:nvSpPr>
          <p:spPr>
            <a:xfrm>
              <a:off x="-1" y="-1"/>
              <a:ext cx="1442551" cy="409505"/>
            </a:xfrm>
            <a:prstGeom prst="rect">
              <a:avLst/>
            </a:prstGeom>
            <a:grpFill/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0" name="Раздел 2"/>
            <p:cNvSpPr txBox="1"/>
            <p:nvPr/>
          </p:nvSpPr>
          <p:spPr>
            <a:xfrm>
              <a:off x="52069" y="20087"/>
              <a:ext cx="1338411" cy="36932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>
                  <a:latin typeface="Calibri" panose="020F0502020204030204" pitchFamily="34" charset="0"/>
                  <a:cs typeface="Calibri" panose="020F0502020204030204" pitchFamily="34" charset="0"/>
                </a:rPr>
                <a:t>Раздел 2</a:t>
              </a:r>
            </a:p>
          </p:txBody>
        </p:sp>
      </p:grpSp>
      <p:grpSp>
        <p:nvGrpSpPr>
          <p:cNvPr id="454" name="Rectangle 23"/>
          <p:cNvGrpSpPr/>
          <p:nvPr/>
        </p:nvGrpSpPr>
        <p:grpSpPr>
          <a:xfrm>
            <a:off x="4607557" y="5088339"/>
            <a:ext cx="1442550" cy="409506"/>
            <a:chOff x="0" y="-1"/>
            <a:chExt cx="1442548" cy="409505"/>
          </a:xfrm>
          <a:solidFill>
            <a:srgbClr val="FFF29C"/>
          </a:solidFill>
        </p:grpSpPr>
        <p:sp>
          <p:nvSpPr>
            <p:cNvPr id="452" name="Прямоугольник"/>
            <p:cNvSpPr/>
            <p:nvPr/>
          </p:nvSpPr>
          <p:spPr>
            <a:xfrm>
              <a:off x="0" y="-1"/>
              <a:ext cx="1442548" cy="409505"/>
            </a:xfrm>
            <a:prstGeom prst="rect">
              <a:avLst/>
            </a:prstGeom>
            <a:grpFill/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3" name="Ядро"/>
            <p:cNvSpPr txBox="1"/>
            <p:nvPr/>
          </p:nvSpPr>
          <p:spPr>
            <a:xfrm>
              <a:off x="52069" y="20087"/>
              <a:ext cx="1338410" cy="36932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>
                  <a:latin typeface="Calibri" panose="020F0502020204030204" pitchFamily="34" charset="0"/>
                  <a:cs typeface="Calibri" panose="020F0502020204030204" pitchFamily="34" charset="0"/>
                </a:rPr>
                <a:t>Ядро</a:t>
              </a:r>
            </a:p>
          </p:txBody>
        </p:sp>
      </p:grpSp>
      <p:grpSp>
        <p:nvGrpSpPr>
          <p:cNvPr id="457" name="Rectangle 24"/>
          <p:cNvGrpSpPr/>
          <p:nvPr/>
        </p:nvGrpSpPr>
        <p:grpSpPr>
          <a:xfrm>
            <a:off x="6141899" y="5088339"/>
            <a:ext cx="1442550" cy="409506"/>
            <a:chOff x="0" y="-1"/>
            <a:chExt cx="1442548" cy="409505"/>
          </a:xfrm>
          <a:solidFill>
            <a:srgbClr val="FFF29C"/>
          </a:solidFill>
        </p:grpSpPr>
        <p:sp>
          <p:nvSpPr>
            <p:cNvPr id="455" name="Прямоугольник"/>
            <p:cNvSpPr/>
            <p:nvPr/>
          </p:nvSpPr>
          <p:spPr>
            <a:xfrm>
              <a:off x="0" y="-1"/>
              <a:ext cx="1442548" cy="409505"/>
            </a:xfrm>
            <a:prstGeom prst="rect">
              <a:avLst/>
            </a:prstGeom>
            <a:grpFill/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6" name="Сис. раздел"/>
            <p:cNvSpPr txBox="1"/>
            <p:nvPr/>
          </p:nvSpPr>
          <p:spPr>
            <a:xfrm>
              <a:off x="52069" y="20087"/>
              <a:ext cx="1338410" cy="36932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Сис</a:t>
              </a: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т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раздел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60" name="Rectangle 25"/>
          <p:cNvGrpSpPr/>
          <p:nvPr/>
        </p:nvGrpSpPr>
        <p:grpSpPr>
          <a:xfrm>
            <a:off x="4651257" y="3683031"/>
            <a:ext cx="2972504" cy="409506"/>
            <a:chOff x="-1" y="-1"/>
            <a:chExt cx="2972503" cy="409505"/>
          </a:xfrm>
        </p:grpSpPr>
        <p:sp>
          <p:nvSpPr>
            <p:cNvPr id="458" name="Прямоугольник"/>
            <p:cNvSpPr/>
            <p:nvPr/>
          </p:nvSpPr>
          <p:spPr>
            <a:xfrm>
              <a:off x="-1" y="-1"/>
              <a:ext cx="2972503" cy="40950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9" name="Сервер отладки (gdbstub)"/>
            <p:cNvSpPr txBox="1"/>
            <p:nvPr/>
          </p:nvSpPr>
          <p:spPr>
            <a:xfrm>
              <a:off x="52069" y="20087"/>
              <a:ext cx="2868363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r>
                <a:rPr>
                  <a:latin typeface="Calibri" panose="020F0502020204030204" pitchFamily="34" charset="0"/>
                  <a:cs typeface="Calibri" panose="020F0502020204030204" pitchFamily="34" charset="0"/>
                </a:rPr>
                <a:t>Сервер отладки (gdbstub)</a:t>
              </a:r>
            </a:p>
          </p:txBody>
        </p:sp>
      </p:grpSp>
      <p:grpSp>
        <p:nvGrpSpPr>
          <p:cNvPr id="463" name="Rectangle 26"/>
          <p:cNvGrpSpPr/>
          <p:nvPr/>
        </p:nvGrpSpPr>
        <p:grpSpPr>
          <a:xfrm>
            <a:off x="396352" y="4267628"/>
            <a:ext cx="3360997" cy="1379237"/>
            <a:chOff x="-1" y="-1"/>
            <a:chExt cx="3360996" cy="1379236"/>
          </a:xfrm>
        </p:grpSpPr>
        <p:sp>
          <p:nvSpPr>
            <p:cNvPr id="461" name="Прямоугольник"/>
            <p:cNvSpPr/>
            <p:nvPr/>
          </p:nvSpPr>
          <p:spPr>
            <a:xfrm>
              <a:off x="-1" y="-1"/>
              <a:ext cx="3360996" cy="1379236"/>
            </a:xfrm>
            <a:prstGeom prst="rect">
              <a:avLst/>
            </a:prstGeom>
            <a:noFill/>
            <a:ln w="12700" cap="flat">
              <a:solidFill>
                <a:schemeClr val="accent3">
                  <a:lumOff val="-12941"/>
                </a:schemeClr>
              </a:solidFill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2" name="БОСРВ"/>
            <p:cNvSpPr txBox="1"/>
            <p:nvPr/>
          </p:nvSpPr>
          <p:spPr>
            <a:xfrm>
              <a:off x="52069" y="6349"/>
              <a:ext cx="325685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КЛОС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66" name="Rectangle 27"/>
          <p:cNvGrpSpPr/>
          <p:nvPr/>
        </p:nvGrpSpPr>
        <p:grpSpPr>
          <a:xfrm>
            <a:off x="248752" y="3882629"/>
            <a:ext cx="3644156" cy="1920746"/>
            <a:chOff x="-1" y="-1"/>
            <a:chExt cx="3644155" cy="1920745"/>
          </a:xfrm>
        </p:grpSpPr>
        <p:sp>
          <p:nvSpPr>
            <p:cNvPr id="464" name="Прямоугольник"/>
            <p:cNvSpPr/>
            <p:nvPr/>
          </p:nvSpPr>
          <p:spPr>
            <a:xfrm>
              <a:off x="-1" y="-1"/>
              <a:ext cx="3644155" cy="1920745"/>
            </a:xfrm>
            <a:prstGeom prst="rect">
              <a:avLst/>
            </a:prstGeom>
            <a:noFill/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/>
            </a:p>
          </p:txBody>
        </p:sp>
        <p:sp>
          <p:nvSpPr>
            <p:cNvPr id="465" name="Вычислитель"/>
            <p:cNvSpPr txBox="1"/>
            <p:nvPr/>
          </p:nvSpPr>
          <p:spPr>
            <a:xfrm>
              <a:off x="52069" y="6349"/>
              <a:ext cx="3540014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Вычислитель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69" name="Rectangle 28"/>
          <p:cNvGrpSpPr/>
          <p:nvPr/>
        </p:nvGrpSpPr>
        <p:grpSpPr>
          <a:xfrm>
            <a:off x="584228" y="4618857"/>
            <a:ext cx="1442550" cy="409506"/>
            <a:chOff x="0" y="-1"/>
            <a:chExt cx="1442548" cy="409505"/>
          </a:xfrm>
          <a:solidFill>
            <a:srgbClr val="FFF29C"/>
          </a:solidFill>
        </p:grpSpPr>
        <p:sp>
          <p:nvSpPr>
            <p:cNvPr id="467" name="Прямоугольник"/>
            <p:cNvSpPr/>
            <p:nvPr/>
          </p:nvSpPr>
          <p:spPr>
            <a:xfrm>
              <a:off x="0" y="-1"/>
              <a:ext cx="1442548" cy="409505"/>
            </a:xfrm>
            <a:prstGeom prst="rect">
              <a:avLst/>
            </a:prstGeom>
            <a:grpFill/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8" name="Раздел 1"/>
            <p:cNvSpPr txBox="1"/>
            <p:nvPr/>
          </p:nvSpPr>
          <p:spPr>
            <a:xfrm>
              <a:off x="52069" y="20087"/>
              <a:ext cx="1338410" cy="36932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>
                  <a:latin typeface="Calibri" panose="020F0502020204030204" pitchFamily="34" charset="0"/>
                  <a:cs typeface="Calibri" panose="020F0502020204030204" pitchFamily="34" charset="0"/>
                </a:rPr>
                <a:t>Раздел 1</a:t>
              </a:r>
            </a:p>
          </p:txBody>
        </p:sp>
      </p:grpSp>
      <p:grpSp>
        <p:nvGrpSpPr>
          <p:cNvPr id="472" name="Rectangle 29"/>
          <p:cNvGrpSpPr/>
          <p:nvPr/>
        </p:nvGrpSpPr>
        <p:grpSpPr>
          <a:xfrm>
            <a:off x="2114179" y="4618857"/>
            <a:ext cx="1442552" cy="409506"/>
            <a:chOff x="-1" y="-1"/>
            <a:chExt cx="1442551" cy="409505"/>
          </a:xfrm>
          <a:solidFill>
            <a:srgbClr val="FFF29C"/>
          </a:solidFill>
        </p:grpSpPr>
        <p:sp>
          <p:nvSpPr>
            <p:cNvPr id="470" name="Прямоугольник"/>
            <p:cNvSpPr/>
            <p:nvPr/>
          </p:nvSpPr>
          <p:spPr>
            <a:xfrm>
              <a:off x="-1" y="-1"/>
              <a:ext cx="1442551" cy="409505"/>
            </a:xfrm>
            <a:prstGeom prst="rect">
              <a:avLst/>
            </a:prstGeom>
            <a:grpFill/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1" name="Раздел 2"/>
            <p:cNvSpPr txBox="1"/>
            <p:nvPr/>
          </p:nvSpPr>
          <p:spPr>
            <a:xfrm>
              <a:off x="52069" y="20087"/>
              <a:ext cx="1338411" cy="36932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>
                  <a:latin typeface="Calibri" panose="020F0502020204030204" pitchFamily="34" charset="0"/>
                  <a:cs typeface="Calibri" panose="020F0502020204030204" pitchFamily="34" charset="0"/>
                </a:rPr>
                <a:t>Раздел 2</a:t>
              </a:r>
            </a:p>
          </p:txBody>
        </p:sp>
      </p:grpSp>
      <p:grpSp>
        <p:nvGrpSpPr>
          <p:cNvPr id="475" name="Rectangle 30"/>
          <p:cNvGrpSpPr/>
          <p:nvPr/>
        </p:nvGrpSpPr>
        <p:grpSpPr>
          <a:xfrm>
            <a:off x="584228" y="5120229"/>
            <a:ext cx="1442550" cy="409506"/>
            <a:chOff x="0" y="-1"/>
            <a:chExt cx="1442548" cy="409505"/>
          </a:xfrm>
          <a:solidFill>
            <a:srgbClr val="FFF29C"/>
          </a:solidFill>
        </p:grpSpPr>
        <p:sp>
          <p:nvSpPr>
            <p:cNvPr id="473" name="Прямоугольник"/>
            <p:cNvSpPr/>
            <p:nvPr/>
          </p:nvSpPr>
          <p:spPr>
            <a:xfrm>
              <a:off x="0" y="-1"/>
              <a:ext cx="1442548" cy="409505"/>
            </a:xfrm>
            <a:prstGeom prst="rect">
              <a:avLst/>
            </a:prstGeom>
            <a:grpFill/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4" name="Ядро"/>
            <p:cNvSpPr txBox="1"/>
            <p:nvPr/>
          </p:nvSpPr>
          <p:spPr>
            <a:xfrm>
              <a:off x="52069" y="20087"/>
              <a:ext cx="1338410" cy="36932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>
                  <a:latin typeface="Calibri" panose="020F0502020204030204" pitchFamily="34" charset="0"/>
                  <a:cs typeface="Calibri" panose="020F0502020204030204" pitchFamily="34" charset="0"/>
                </a:rPr>
                <a:t>Ядро</a:t>
              </a:r>
            </a:p>
          </p:txBody>
        </p:sp>
      </p:grpSp>
      <p:grpSp>
        <p:nvGrpSpPr>
          <p:cNvPr id="478" name="Rectangle 31"/>
          <p:cNvGrpSpPr/>
          <p:nvPr/>
        </p:nvGrpSpPr>
        <p:grpSpPr>
          <a:xfrm>
            <a:off x="2118570" y="5120229"/>
            <a:ext cx="1442550" cy="409506"/>
            <a:chOff x="0" y="-1"/>
            <a:chExt cx="1442548" cy="409505"/>
          </a:xfrm>
          <a:solidFill>
            <a:srgbClr val="FFF29C"/>
          </a:solidFill>
        </p:grpSpPr>
        <p:sp>
          <p:nvSpPr>
            <p:cNvPr id="476" name="Прямоугольник"/>
            <p:cNvSpPr/>
            <p:nvPr/>
          </p:nvSpPr>
          <p:spPr>
            <a:xfrm>
              <a:off x="0" y="-1"/>
              <a:ext cx="1442548" cy="409505"/>
            </a:xfrm>
            <a:prstGeom prst="rect">
              <a:avLst/>
            </a:prstGeom>
            <a:grpFill/>
            <a:ln w="635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7" name="Сис. раздел"/>
            <p:cNvSpPr txBox="1"/>
            <p:nvPr/>
          </p:nvSpPr>
          <p:spPr>
            <a:xfrm>
              <a:off x="52069" y="20087"/>
              <a:ext cx="1338410" cy="36932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Сис</a:t>
              </a:r>
              <a:r>
                <a:rPr lang="ru-RU" dirty="0">
                  <a:latin typeface="Calibri" panose="020F0502020204030204" pitchFamily="34" charset="0"/>
                  <a:cs typeface="Calibri" panose="020F0502020204030204" pitchFamily="34" charset="0"/>
                </a:rPr>
                <a:t>т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раздел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81" name="Rectangle 33"/>
          <p:cNvGrpSpPr/>
          <p:nvPr/>
        </p:nvGrpSpPr>
        <p:grpSpPr>
          <a:xfrm>
            <a:off x="1107508" y="2588245"/>
            <a:ext cx="1926642" cy="385569"/>
            <a:chOff x="0" y="-1"/>
            <a:chExt cx="1926640" cy="385568"/>
          </a:xfrm>
        </p:grpSpPr>
        <p:sp>
          <p:nvSpPr>
            <p:cNvPr id="479" name="Прямоугольник"/>
            <p:cNvSpPr/>
            <p:nvPr/>
          </p:nvSpPr>
          <p:spPr>
            <a:xfrm>
              <a:off x="0" y="-1"/>
              <a:ext cx="1926640" cy="385568"/>
            </a:xfrm>
            <a:prstGeom prst="rect">
              <a:avLst/>
            </a:prstGeom>
            <a:noFill/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0" name="gdbstub"/>
            <p:cNvSpPr txBox="1"/>
            <p:nvPr/>
          </p:nvSpPr>
          <p:spPr>
            <a:xfrm>
              <a:off x="52070" y="6350"/>
              <a:ext cx="1822501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gdbstub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84" name="Rectangle 34"/>
          <p:cNvGrpSpPr/>
          <p:nvPr/>
        </p:nvGrpSpPr>
        <p:grpSpPr>
          <a:xfrm>
            <a:off x="584576" y="3320521"/>
            <a:ext cx="2972504" cy="409506"/>
            <a:chOff x="-1" y="-1"/>
            <a:chExt cx="2972503" cy="409505"/>
          </a:xfrm>
        </p:grpSpPr>
        <p:sp>
          <p:nvSpPr>
            <p:cNvPr id="482" name="Прямоугольник"/>
            <p:cNvSpPr/>
            <p:nvPr/>
          </p:nvSpPr>
          <p:spPr>
            <a:xfrm>
              <a:off x="-1" y="-1"/>
              <a:ext cx="2972503" cy="40950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3" name="Сервер отладки (JTAG)"/>
            <p:cNvSpPr txBox="1"/>
            <p:nvPr/>
          </p:nvSpPr>
          <p:spPr>
            <a:xfrm>
              <a:off x="52069" y="20087"/>
              <a:ext cx="2868363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Georgia"/>
                  <a:ea typeface="Georgia"/>
                  <a:cs typeface="Georgia"/>
                  <a:sym typeface="Georgia"/>
                </a:defRPr>
              </a:pPr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Сервер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dirty="0" err="1">
                  <a:latin typeface="Calibri" panose="020F0502020204030204" pitchFamily="34" charset="0"/>
                  <a:cs typeface="Calibri" panose="020F0502020204030204" pitchFamily="34" charset="0"/>
                </a:rPr>
                <a:t>отладки</a:t>
              </a:r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 (JTAG)</a:t>
              </a:r>
            </a:p>
          </p:txBody>
        </p:sp>
      </p:grpSp>
      <p:grpSp>
        <p:nvGrpSpPr>
          <p:cNvPr id="493" name="Rectangle 61"/>
          <p:cNvGrpSpPr/>
          <p:nvPr/>
        </p:nvGrpSpPr>
        <p:grpSpPr>
          <a:xfrm>
            <a:off x="9307330" y="2527922"/>
            <a:ext cx="1926642" cy="418545"/>
            <a:chOff x="0" y="-1"/>
            <a:chExt cx="1926640" cy="418544"/>
          </a:xfrm>
        </p:grpSpPr>
        <p:sp>
          <p:nvSpPr>
            <p:cNvPr id="491" name="Прямоугольник"/>
            <p:cNvSpPr/>
            <p:nvPr/>
          </p:nvSpPr>
          <p:spPr>
            <a:xfrm>
              <a:off x="0" y="-1"/>
              <a:ext cx="1926640" cy="385568"/>
            </a:xfrm>
            <a:prstGeom prst="rect">
              <a:avLst/>
            </a:prstGeom>
            <a:noFill/>
            <a:ln w="12700" cap="flat">
              <a:solidFill>
                <a:schemeClr val="accent3">
                  <a:lumOff val="-12941"/>
                </a:scheme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2" name="RS-485"/>
            <p:cNvSpPr txBox="1"/>
            <p:nvPr/>
          </p:nvSpPr>
          <p:spPr>
            <a:xfrm>
              <a:off x="52070" y="49214"/>
              <a:ext cx="1822501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dirty="0">
                  <a:latin typeface="Calibri" panose="020F0502020204030204" pitchFamily="34" charset="0"/>
                  <a:cs typeface="Calibri" panose="020F0502020204030204" pitchFamily="34" charset="0"/>
                </a:rPr>
                <a:t>RS-485</a:t>
              </a:r>
            </a:p>
          </p:txBody>
        </p:sp>
      </p:grpSp>
      <p:sp>
        <p:nvSpPr>
          <p:cNvPr id="495" name="Straight Connector 72"/>
          <p:cNvSpPr/>
          <p:nvPr/>
        </p:nvSpPr>
        <p:spPr>
          <a:xfrm flipH="1" flipV="1">
            <a:off x="94731" y="3071754"/>
            <a:ext cx="12002538" cy="1"/>
          </a:xfrm>
          <a:prstGeom prst="line">
            <a:avLst/>
          </a:prstGeom>
          <a:ln w="44450">
            <a:solidFill>
              <a:srgbClr val="2E75B6"/>
            </a:solidFill>
            <a:prstDash val="sysDot"/>
            <a:miter/>
          </a:ln>
        </p:spPr>
        <p:txBody>
          <a:bodyPr lIns="45719" rIns="45719"/>
          <a:lstStyle/>
          <a:p>
            <a:endParaRPr/>
          </a:p>
        </p:txBody>
      </p:sp>
      <p:cxnSp>
        <p:nvCxnSpPr>
          <p:cNvPr id="82" name="Elbow Connector 81">
            <a:extLst>
              <a:ext uri="{FF2B5EF4-FFF2-40B4-BE49-F238E27FC236}">
                <a16:creationId xmlns:a16="http://schemas.microsoft.com/office/drawing/2014/main" xmlns="" id="{D77A18F0-4D3B-483D-71E8-87B1EC042C59}"/>
              </a:ext>
            </a:extLst>
          </p:cNvPr>
          <p:cNvCxnSpPr>
            <a:cxnSpLocks/>
            <a:stCxn id="434" idx="2"/>
            <a:endCxn id="438" idx="0"/>
          </p:cNvCxnSpPr>
          <p:nvPr/>
        </p:nvCxnSpPr>
        <p:spPr>
          <a:xfrm>
            <a:off x="6096001" y="1644272"/>
            <a:ext cx="1" cy="266303"/>
          </a:xfrm>
          <a:prstGeom prst="straightConnector1">
            <a:avLst/>
          </a:prstGeom>
          <a:ln w="1905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>
            <a:extLst>
              <a:ext uri="{FF2B5EF4-FFF2-40B4-BE49-F238E27FC236}">
                <a16:creationId xmlns:a16="http://schemas.microsoft.com/office/drawing/2014/main" xmlns="" id="{C4B0F575-D423-51AC-D815-8A19BFB60570}"/>
              </a:ext>
            </a:extLst>
          </p:cNvPr>
          <p:cNvCxnSpPr>
            <a:cxnSpLocks/>
            <a:stCxn id="437" idx="2"/>
            <a:endCxn id="444" idx="0"/>
          </p:cNvCxnSpPr>
          <p:nvPr/>
        </p:nvCxnSpPr>
        <p:spPr>
          <a:xfrm flipH="1">
            <a:off x="6094159" y="2289793"/>
            <a:ext cx="1842" cy="1008986"/>
          </a:xfrm>
          <a:prstGeom prst="straightConnector1">
            <a:avLst/>
          </a:prstGeom>
          <a:ln w="1905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>
            <a:extLst>
              <a:ext uri="{FF2B5EF4-FFF2-40B4-BE49-F238E27FC236}">
                <a16:creationId xmlns:a16="http://schemas.microsoft.com/office/drawing/2014/main" xmlns="" id="{9F5A5DC9-EBC5-89D3-F057-6040DC8F8297}"/>
              </a:ext>
            </a:extLst>
          </p:cNvPr>
          <p:cNvCxnSpPr>
            <a:cxnSpLocks/>
            <a:stCxn id="437" idx="2"/>
            <a:endCxn id="491" idx="0"/>
          </p:cNvCxnSpPr>
          <p:nvPr/>
        </p:nvCxnSpPr>
        <p:spPr>
          <a:xfrm rot="16200000" flipH="1">
            <a:off x="8064262" y="321532"/>
            <a:ext cx="238129" cy="4174650"/>
          </a:xfrm>
          <a:prstGeom prst="bentConnector3">
            <a:avLst>
              <a:gd name="adj1" fmla="val 50000"/>
            </a:avLst>
          </a:prstGeom>
          <a:ln w="1905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>
            <a:extLst>
              <a:ext uri="{FF2B5EF4-FFF2-40B4-BE49-F238E27FC236}">
                <a16:creationId xmlns:a16="http://schemas.microsoft.com/office/drawing/2014/main" xmlns="" id="{A0035736-23CC-E30E-AA98-F93038A09CC3}"/>
              </a:ext>
            </a:extLst>
          </p:cNvPr>
          <p:cNvCxnSpPr>
            <a:cxnSpLocks/>
            <a:stCxn id="437" idx="2"/>
            <a:endCxn id="479" idx="0"/>
          </p:cNvCxnSpPr>
          <p:nvPr/>
        </p:nvCxnSpPr>
        <p:spPr>
          <a:xfrm rot="5400000">
            <a:off x="3934189" y="426433"/>
            <a:ext cx="298452" cy="4025172"/>
          </a:xfrm>
          <a:prstGeom prst="bentConnector3">
            <a:avLst>
              <a:gd name="adj1" fmla="val 40856"/>
            </a:avLst>
          </a:prstGeom>
          <a:ln w="1905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>
            <a:extLst>
              <a:ext uri="{FF2B5EF4-FFF2-40B4-BE49-F238E27FC236}">
                <a16:creationId xmlns:a16="http://schemas.microsoft.com/office/drawing/2014/main" xmlns="" id="{54AFE63A-DD5C-2B9F-1BD9-362BCFDD69FD}"/>
              </a:ext>
            </a:extLst>
          </p:cNvPr>
          <p:cNvCxnSpPr>
            <a:cxnSpLocks/>
            <a:endCxn id="482" idx="0"/>
          </p:cNvCxnSpPr>
          <p:nvPr/>
        </p:nvCxnSpPr>
        <p:spPr>
          <a:xfrm flipH="1">
            <a:off x="2070828" y="2980163"/>
            <a:ext cx="6353" cy="340358"/>
          </a:xfrm>
          <a:prstGeom prst="straightConnector1">
            <a:avLst/>
          </a:prstGeom>
          <a:ln w="1905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xmlns="" id="{27509BCE-7742-356C-ECFB-8A6E05E11ABE}"/>
              </a:ext>
            </a:extLst>
          </p:cNvPr>
          <p:cNvCxnSpPr>
            <a:cxnSpLocks/>
            <a:stCxn id="482" idx="2"/>
            <a:endCxn id="465" idx="0"/>
          </p:cNvCxnSpPr>
          <p:nvPr/>
        </p:nvCxnSpPr>
        <p:spPr>
          <a:xfrm rot="16200000" flipH="1">
            <a:off x="1991353" y="3809502"/>
            <a:ext cx="158952" cy="2"/>
          </a:xfrm>
          <a:prstGeom prst="bentConnector3">
            <a:avLst>
              <a:gd name="adj1" fmla="val 50000"/>
            </a:avLst>
          </a:prstGeom>
          <a:ln w="1905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>
            <a:extLst>
              <a:ext uri="{FF2B5EF4-FFF2-40B4-BE49-F238E27FC236}">
                <a16:creationId xmlns:a16="http://schemas.microsoft.com/office/drawing/2014/main" xmlns="" id="{D1D30625-362A-5CB8-E90A-3088C21CCA1B}"/>
              </a:ext>
            </a:extLst>
          </p:cNvPr>
          <p:cNvCxnSpPr>
            <a:cxnSpLocks/>
          </p:cNvCxnSpPr>
          <p:nvPr/>
        </p:nvCxnSpPr>
        <p:spPr>
          <a:xfrm rot="5400000">
            <a:off x="9189641" y="3895605"/>
            <a:ext cx="2060192" cy="101830"/>
          </a:xfrm>
          <a:prstGeom prst="bentConnector5">
            <a:avLst>
              <a:gd name="adj1" fmla="val 15352"/>
              <a:gd name="adj2" fmla="val 2072637"/>
              <a:gd name="adj3" fmla="val 124365"/>
            </a:avLst>
          </a:prstGeom>
          <a:ln w="19050">
            <a:solidFill>
              <a:srgbClr val="848484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Номер слайда">
            <a:extLst>
              <a:ext uri="{FF2B5EF4-FFF2-40B4-BE49-F238E27FC236}">
                <a16:creationId xmlns:a16="http://schemas.microsoft.com/office/drawing/2014/main" xmlns="" id="{C8473BC9-9701-FE31-FAB5-001817065D0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0125121" y="6272549"/>
            <a:ext cx="1138447" cy="3385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1600" b="1">
                <a:solidFill>
                  <a:srgbClr val="2659A4"/>
                </a:solidFill>
                <a:latin typeface="PT Sans" panose="020B0503020203020204" pitchFamily="34" charset="77"/>
              </a:rPr>
              <a:t>23</a:t>
            </a:fld>
            <a:endParaRPr sz="1600" b="1" dirty="0">
              <a:solidFill>
                <a:srgbClr val="2659A4"/>
              </a:solidFill>
              <a:latin typeface="PT Sans" panose="020B0503020203020204" pitchFamily="34" charset="77"/>
            </a:endParaRPr>
          </a:p>
        </p:txBody>
      </p:sp>
      <p:sp>
        <p:nvSpPr>
          <p:cNvPr id="83" name="Изоляция в БОСРВ">
            <a:extLst>
              <a:ext uri="{FF2B5EF4-FFF2-40B4-BE49-F238E27FC236}">
                <a16:creationId xmlns:a16="http://schemas.microsoft.com/office/drawing/2014/main" xmlns="" id="{6C05AFBC-AA1C-647B-0A0F-56622C9BBE0D}"/>
              </a:ext>
            </a:extLst>
          </p:cNvPr>
          <p:cNvSpPr txBox="1"/>
          <p:nvPr/>
        </p:nvSpPr>
        <p:spPr>
          <a:xfrm>
            <a:off x="812451" y="179555"/>
            <a:ext cx="9034415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2659A4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r>
              <a:rPr lang="ru-RU" dirty="0"/>
              <a:t>Сценарии интерактивной отладки</a:t>
            </a:r>
          </a:p>
        </p:txBody>
      </p:sp>
      <p:sp>
        <p:nvSpPr>
          <p:cNvPr id="3" name="Прямоугольник">
            <a:extLst>
              <a:ext uri="{FF2B5EF4-FFF2-40B4-BE49-F238E27FC236}">
                <a16:creationId xmlns:a16="http://schemas.microsoft.com/office/drawing/2014/main" xmlns="" id="{E0EB03BA-1D93-C751-260C-155E4BA10F70}"/>
              </a:ext>
            </a:extLst>
          </p:cNvPr>
          <p:cNvSpPr/>
          <p:nvPr/>
        </p:nvSpPr>
        <p:spPr>
          <a:xfrm>
            <a:off x="8624450" y="5733450"/>
            <a:ext cx="209636" cy="176998"/>
          </a:xfrm>
          <a:prstGeom prst="rect">
            <a:avLst/>
          </a:prstGeom>
          <a:solidFill>
            <a:srgbClr val="FFF29C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ctr">
              <a:defRPr>
                <a:latin typeface="Georgia"/>
                <a:ea typeface="Georgia"/>
                <a:cs typeface="Georgia"/>
                <a:sym typeface="Georgia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CEAE13-DDCD-09C6-C9E9-1B11EA6A3666}"/>
              </a:ext>
            </a:extLst>
          </p:cNvPr>
          <p:cNvSpPr txBox="1"/>
          <p:nvPr/>
        </p:nvSpPr>
        <p:spPr>
          <a:xfrm>
            <a:off x="8815848" y="5622214"/>
            <a:ext cx="25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Отлаживаемые объекты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08" y="6165277"/>
            <a:ext cx="1583268" cy="41822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Изоляция в БОСРВ"/>
          <p:cNvSpPr txBox="1"/>
          <p:nvPr/>
        </p:nvSpPr>
        <p:spPr>
          <a:xfrm>
            <a:off x="812451" y="179555"/>
            <a:ext cx="9034415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2659A4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r>
              <a:rPr lang="ru-RU" dirty="0"/>
              <a:t>Требования к рабочей станции</a:t>
            </a:r>
          </a:p>
        </p:txBody>
      </p:sp>
      <p:sp>
        <p:nvSpPr>
          <p:cNvPr id="196" name="Объект 2"/>
          <p:cNvSpPr txBox="1"/>
          <p:nvPr/>
        </p:nvSpPr>
        <p:spPr>
          <a:xfrm>
            <a:off x="795020" y="1426060"/>
            <a:ext cx="10424160" cy="4044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PT Sans"/>
                <a:ea typeface="PT Sans"/>
                <a:cs typeface="PT Sans"/>
                <a:sym typeface="PT Sans"/>
              </a:defRPr>
            </a:pPr>
            <a:r>
              <a:rPr lang="en-GB" sz="2200" dirty="0"/>
              <a:t>GNU/Linux </a:t>
            </a:r>
            <a:r>
              <a:rPr lang="ru-RU" sz="2200" dirty="0"/>
              <a:t>дистрибутив на архитектуре </a:t>
            </a:r>
            <a:r>
              <a:rPr lang="en-GB" sz="2200" dirty="0"/>
              <a:t>x86_64 (</a:t>
            </a:r>
            <a:r>
              <a:rPr lang="ru-RU" sz="2200" dirty="0"/>
              <a:t>например, </a:t>
            </a:r>
            <a:r>
              <a:rPr lang="en-US" sz="2200" dirty="0"/>
              <a:t>Astra Linux 1.8 </a:t>
            </a:r>
            <a:r>
              <a:rPr lang="ru-RU" sz="2200" dirty="0"/>
              <a:t>или </a:t>
            </a:r>
            <a:r>
              <a:rPr lang="en-GB" sz="2200" dirty="0"/>
              <a:t>Ubuntu 22.04), </a:t>
            </a:r>
            <a:r>
              <a:rPr lang="ru-RU" sz="2200" dirty="0"/>
              <a:t>либо </a:t>
            </a:r>
            <a:r>
              <a:rPr lang="en-GB" sz="2200" dirty="0"/>
              <a:t>Apple macOS 10.12 </a:t>
            </a:r>
            <a:r>
              <a:rPr lang="ru-RU" sz="2200" dirty="0"/>
              <a:t>или новее.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200" dirty="0"/>
              <a:t>Рекомендуется 4-ядерный процессор, 8 ГБ ОЗУ, 25 ГБ места на диске или лучше.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200" dirty="0"/>
              <a:t>Есть виртуальная машина в формате </a:t>
            </a:r>
            <a:r>
              <a:rPr lang="en-US" sz="2200" dirty="0"/>
              <a:t>.ova (VirtualBox, VMware) </a:t>
            </a:r>
            <a:r>
              <a:rPr lang="ru-RU" sz="2200" dirty="0"/>
              <a:t>для быстрого запуска и демонстрации возможностей.</a:t>
            </a:r>
          </a:p>
        </p:txBody>
      </p:sp>
      <p:sp>
        <p:nvSpPr>
          <p:cNvPr id="6" name="Номер слайда">
            <a:extLst>
              <a:ext uri="{FF2B5EF4-FFF2-40B4-BE49-F238E27FC236}">
                <a16:creationId xmlns:a16="http://schemas.microsoft.com/office/drawing/2014/main" xmlns="" id="{2C5D6023-99A2-1578-D18D-5554411E8B3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0625559" y="6272549"/>
            <a:ext cx="638010" cy="3385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1600" b="1">
                <a:solidFill>
                  <a:srgbClr val="2659A4"/>
                </a:solidFill>
                <a:latin typeface="PT Sans" panose="020B0503020203020204" pitchFamily="34" charset="77"/>
              </a:rPr>
              <a:t>24</a:t>
            </a:fld>
            <a:endParaRPr sz="1600" b="1" dirty="0">
              <a:solidFill>
                <a:srgbClr val="2659A4"/>
              </a:solidFill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2423985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Объект 2"/>
          <p:cNvSpPr txBox="1"/>
          <p:nvPr/>
        </p:nvSpPr>
        <p:spPr>
          <a:xfrm>
            <a:off x="3991847" y="5663918"/>
            <a:ext cx="3245883" cy="608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270" rIns="56270">
            <a:normAutofit fontScale="92500"/>
          </a:bodyPr>
          <a:lstStyle/>
          <a:p>
            <a:pPr algn="just">
              <a:lnSpc>
                <a:spcPct val="90000"/>
              </a:lnSpc>
              <a:spcBef>
                <a:spcPts val="1231"/>
              </a:spcBef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954" dirty="0"/>
              <a:t>БЭСМ-6 </a:t>
            </a:r>
            <a:r>
              <a:rPr lang="ru-RU" sz="3200" dirty="0"/>
              <a:t>— </a:t>
            </a:r>
            <a:r>
              <a:rPr lang="ru-RU" sz="2954" dirty="0"/>
              <a:t>1967 г.</a:t>
            </a:r>
          </a:p>
        </p:txBody>
      </p:sp>
      <p:pic>
        <p:nvPicPr>
          <p:cNvPr id="1026" name="Picture 2" descr="ЭВМ Вес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762737"/>
            <a:ext cx="4501662" cy="23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ашина электронная вычислительная общего назначения БЭСМ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730" y="3324554"/>
            <a:ext cx="4020662" cy="285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ОСРВ">
            <a:extLst>
              <a:ext uri="{FF2B5EF4-FFF2-40B4-BE49-F238E27FC236}">
                <a16:creationId xmlns:a16="http://schemas.microsoft.com/office/drawing/2014/main" xmlns="" id="{04C0D35F-CE3C-DC35-19BC-6567553E6ADD}"/>
              </a:ext>
            </a:extLst>
          </p:cNvPr>
          <p:cNvSpPr txBox="1"/>
          <p:nvPr/>
        </p:nvSpPr>
        <p:spPr>
          <a:xfrm>
            <a:off x="838199" y="61628"/>
            <a:ext cx="10113580" cy="163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270" rIns="56270" anchor="ctr">
            <a:normAutofit/>
          </a:bodyPr>
          <a:lstStyle>
            <a:lvl1pPr>
              <a:lnSpc>
                <a:spcPct val="90000"/>
              </a:lnSpc>
              <a:defRPr sz="5600">
                <a:solidFill>
                  <a:srgbClr val="2659A4"/>
                </a:solidFill>
                <a:latin typeface="Grishenko Novoye NBP Regular"/>
                <a:ea typeface="Grishenko Novoye NBP Regular"/>
                <a:cs typeface="Grishenko Novoye NBP Regular"/>
                <a:sym typeface="Grishenko Novoye NBP Regular"/>
              </a:defRPr>
            </a:lvl1pPr>
          </a:lstStyle>
          <a:p>
            <a:r>
              <a:rPr lang="ru-RU" sz="4800" b="1" dirty="0">
                <a:latin typeface="PT Sans" panose="020B0503020203020204" pitchFamily="34" charset="77"/>
              </a:rPr>
              <a:t>Первые отечественные ЭВМ с развитой системой прерываний</a:t>
            </a:r>
          </a:p>
        </p:txBody>
      </p:sp>
      <p:sp>
        <p:nvSpPr>
          <p:cNvPr id="3" name="Номер слайда">
            <a:extLst>
              <a:ext uri="{FF2B5EF4-FFF2-40B4-BE49-F238E27FC236}">
                <a16:creationId xmlns:a16="http://schemas.microsoft.com/office/drawing/2014/main" xmlns="" id="{21D4E69B-E348-DF23-AA51-11C63E9699C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54217" y="6272549"/>
            <a:ext cx="209351" cy="3385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1600" b="1">
                <a:solidFill>
                  <a:srgbClr val="2659A4"/>
                </a:solidFill>
                <a:latin typeface="PT Sans" panose="020B0503020203020204" pitchFamily="34" charset="77"/>
              </a:rPr>
              <a:t>3</a:t>
            </a:fld>
            <a:endParaRPr sz="1600" b="1" dirty="0">
              <a:solidFill>
                <a:srgbClr val="2659A4"/>
              </a:solidFill>
              <a:latin typeface="PT Sans" panose="020B0503020203020204" pitchFamily="34" charset="77"/>
            </a:endParaRPr>
          </a:p>
        </p:txBody>
      </p:sp>
      <p:pic>
        <p:nvPicPr>
          <p:cNvPr id="4" name="Picture 8" descr="Picture 8">
            <a:extLst>
              <a:ext uri="{FF2B5EF4-FFF2-40B4-BE49-F238E27FC236}">
                <a16:creationId xmlns:a16="http://schemas.microsoft.com/office/drawing/2014/main" xmlns="" id="{9A22D532-2770-943A-2D75-CCB9B3FA6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08" y="6192881"/>
            <a:ext cx="1583268" cy="41822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09112C-337D-75B2-4172-1D1604ED74D7}"/>
              </a:ext>
            </a:extLst>
          </p:cNvPr>
          <p:cNvSpPr txBox="1"/>
          <p:nvPr/>
        </p:nvSpPr>
        <p:spPr>
          <a:xfrm>
            <a:off x="5568849" y="2024410"/>
            <a:ext cx="4120055" cy="910634"/>
          </a:xfrm>
          <a:prstGeom prst="rect">
            <a:avLst/>
          </a:prstGeom>
          <a:ln w="12700">
            <a:miter lim="400000"/>
          </a:ln>
        </p:spPr>
        <p:txBody>
          <a:bodyPr lIns="56270" rIns="56270">
            <a:normAutofit/>
          </a:bodyPr>
          <a:lstStyle>
            <a:defPPr>
              <a:defRPr lang="en-US"/>
            </a:defPPr>
            <a:lvl1pPr algn="just">
              <a:lnSpc>
                <a:spcPct val="90000"/>
              </a:lnSpc>
              <a:spcBef>
                <a:spcPts val="1231"/>
              </a:spcBef>
              <a:defRPr sz="2954">
                <a:solidFill>
                  <a:srgbClr val="222222"/>
                </a:solidFill>
                <a:latin typeface="PT Sans"/>
                <a:ea typeface="PT Sans"/>
                <a:cs typeface="PT Sans"/>
              </a:defRPr>
            </a:lvl1pPr>
          </a:lstStyle>
          <a:p>
            <a:r>
              <a:rPr lang="ru-RU" dirty="0"/>
              <a:t>«Весна» — 1965 г.</a:t>
            </a:r>
          </a:p>
        </p:txBody>
      </p:sp>
    </p:spTree>
    <p:extLst>
      <p:ext uri="{BB962C8B-B14F-4D97-AF65-F5344CB8AC3E}">
        <p14:creationId xmlns:p14="http://schemas.microsoft.com/office/powerpoint/2010/main" val="1820374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Объект 2"/>
          <p:cNvSpPr txBox="1"/>
          <p:nvPr/>
        </p:nvSpPr>
        <p:spPr>
          <a:xfrm>
            <a:off x="6730652" y="1642739"/>
            <a:ext cx="4221127" cy="1772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270" rIns="56270">
            <a:noAutofit/>
          </a:bodyPr>
          <a:lstStyle/>
          <a:p>
            <a:pPr algn="just">
              <a:lnSpc>
                <a:spcPct val="90000"/>
              </a:lnSpc>
              <a:spcBef>
                <a:spcPts val="1231"/>
              </a:spcBef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300" dirty="0"/>
              <a:t>Весна — 1965-1972</a:t>
            </a:r>
          </a:p>
          <a:p>
            <a:pPr algn="just">
              <a:lnSpc>
                <a:spcPct val="90000"/>
              </a:lnSpc>
              <a:spcBef>
                <a:spcPts val="1231"/>
              </a:spcBef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300" b="1" dirty="0"/>
              <a:t>ОС «Весна» — 1966 г. </a:t>
            </a:r>
          </a:p>
          <a:p>
            <a:pPr algn="just">
              <a:lnSpc>
                <a:spcPct val="90000"/>
              </a:lnSpc>
              <a:spcBef>
                <a:spcPts val="1231"/>
              </a:spcBef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300" dirty="0"/>
              <a:t>М. Р. Шура-Бура</a:t>
            </a:r>
          </a:p>
          <a:p>
            <a:pPr algn="just">
              <a:lnSpc>
                <a:spcPct val="90000"/>
              </a:lnSpc>
              <a:spcBef>
                <a:spcPts val="1231"/>
              </a:spcBef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300" dirty="0"/>
              <a:t>В.С. </a:t>
            </a:r>
            <a:r>
              <a:rPr lang="ru-RU" sz="2300" dirty="0" err="1"/>
              <a:t>Штаркман</a:t>
            </a:r>
            <a:endParaRPr lang="ru-RU" sz="2300" dirty="0"/>
          </a:p>
        </p:txBody>
      </p:sp>
      <p:pic>
        <p:nvPicPr>
          <p:cNvPr id="8" name="Picture 4" descr="http://it-history.ru/images/thumb/4/45/TomilinAN.jpg/200px-Tomilin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6876" y="3723841"/>
            <a:ext cx="1582425" cy="2058524"/>
          </a:xfrm>
          <a:prstGeom prst="rect">
            <a:avLst/>
          </a:prstGeom>
          <a:noFill/>
        </p:spPr>
      </p:pic>
      <p:pic>
        <p:nvPicPr>
          <p:cNvPr id="9" name="Picture 2" descr="C:\Users\petrenko\Downloads\_Z1D02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t="2307" r="2913" b="2919"/>
          <a:stretch>
            <a:fillRect/>
          </a:stretch>
        </p:blipFill>
        <p:spPr bwMode="auto">
          <a:xfrm>
            <a:off x="1066449" y="3723841"/>
            <a:ext cx="1450427" cy="205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 l="5440" t="3265" r="5511"/>
          <a:stretch>
            <a:fillRect/>
          </a:stretch>
        </p:blipFill>
        <p:spPr bwMode="auto">
          <a:xfrm>
            <a:off x="5167350" y="1519551"/>
            <a:ext cx="1361608" cy="189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 descr="photo23"/>
          <p:cNvPicPr>
            <a:picLocks noChangeAspect="1" noChangeArrowheads="1"/>
          </p:cNvPicPr>
          <p:nvPr/>
        </p:nvPicPr>
        <p:blipFill>
          <a:blip r:embed="rId6" cstate="print"/>
          <a:srcRect l="13600" t="26216" r="17326" b="3413"/>
          <a:stretch>
            <a:fillRect/>
          </a:stretch>
        </p:blipFill>
        <p:spPr bwMode="auto">
          <a:xfrm>
            <a:off x="3170552" y="1519551"/>
            <a:ext cx="1996798" cy="189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C:\Users\petrenko\Desktop\tmp2025\ISPRASOPEN\Готовые статьи\КЛОС\Иванников 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042" y="3723841"/>
            <a:ext cx="1691399" cy="205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ОСРВ">
            <a:extLst>
              <a:ext uri="{FF2B5EF4-FFF2-40B4-BE49-F238E27FC236}">
                <a16:creationId xmlns:a16="http://schemas.microsoft.com/office/drawing/2014/main" xmlns="" id="{FF1A70D9-C2A4-DAF3-46C9-C0FFCB5AC4E6}"/>
              </a:ext>
            </a:extLst>
          </p:cNvPr>
          <p:cNvSpPr txBox="1"/>
          <p:nvPr/>
        </p:nvSpPr>
        <p:spPr>
          <a:xfrm>
            <a:off x="838199" y="61628"/>
            <a:ext cx="10113580" cy="163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270" rIns="56270" anchor="ctr">
            <a:normAutofit/>
          </a:bodyPr>
          <a:lstStyle>
            <a:lvl1pPr>
              <a:lnSpc>
                <a:spcPct val="90000"/>
              </a:lnSpc>
              <a:defRPr sz="5600">
                <a:solidFill>
                  <a:srgbClr val="2659A4"/>
                </a:solidFill>
                <a:latin typeface="Grishenko Novoye NBP Regular"/>
                <a:ea typeface="Grishenko Novoye NBP Regular"/>
                <a:cs typeface="Grishenko Novoye NBP Regular"/>
                <a:sym typeface="Grishenko Novoye NBP Regular"/>
              </a:defRPr>
            </a:lvl1pPr>
          </a:lstStyle>
          <a:p>
            <a:r>
              <a:rPr lang="ru-RU" sz="4800" b="1" dirty="0">
                <a:latin typeface="PT Sans" panose="020B0503020203020204" pitchFamily="34" charset="77"/>
              </a:rPr>
              <a:t>Первые отечественные ОС</a:t>
            </a:r>
          </a:p>
        </p:txBody>
      </p:sp>
      <p:sp>
        <p:nvSpPr>
          <p:cNvPr id="3" name="Номер слайда">
            <a:extLst>
              <a:ext uri="{FF2B5EF4-FFF2-40B4-BE49-F238E27FC236}">
                <a16:creationId xmlns:a16="http://schemas.microsoft.com/office/drawing/2014/main" xmlns="" id="{C36A76AC-E8EE-B622-E803-AF5340D95CE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54217" y="6272549"/>
            <a:ext cx="209351" cy="3385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1600" b="1">
                <a:solidFill>
                  <a:srgbClr val="2659A4"/>
                </a:solidFill>
                <a:latin typeface="PT Sans" panose="020B0503020203020204" pitchFamily="34" charset="77"/>
              </a:rPr>
              <a:t>4</a:t>
            </a:fld>
            <a:endParaRPr sz="1600" b="1" dirty="0">
              <a:solidFill>
                <a:srgbClr val="2659A4"/>
              </a:solidFill>
              <a:latin typeface="PT Sans" panose="020B0503020203020204" pitchFamily="34" charset="77"/>
            </a:endParaRPr>
          </a:p>
        </p:txBody>
      </p:sp>
      <p:pic>
        <p:nvPicPr>
          <p:cNvPr id="4" name="Picture 8" descr="Picture 8">
            <a:extLst>
              <a:ext uri="{FF2B5EF4-FFF2-40B4-BE49-F238E27FC236}">
                <a16:creationId xmlns:a16="http://schemas.microsoft.com/office/drawing/2014/main" xmlns="" id="{6B5B5FAB-693A-3FCD-3211-1DEAAA88A7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608" y="6192881"/>
            <a:ext cx="1583268" cy="41822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32D06C-B312-B65E-F298-1D663B43F68A}"/>
              </a:ext>
            </a:extLst>
          </p:cNvPr>
          <p:cNvSpPr txBox="1"/>
          <p:nvPr/>
        </p:nvSpPr>
        <p:spPr>
          <a:xfrm>
            <a:off x="4424855" y="3934062"/>
            <a:ext cx="3211187" cy="182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1231"/>
              </a:spcBef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300" dirty="0"/>
              <a:t>БЭСМ-6 — 1968-1987</a:t>
            </a:r>
          </a:p>
          <a:p>
            <a:pPr algn="just">
              <a:lnSpc>
                <a:spcPct val="90000"/>
              </a:lnSpc>
              <a:spcBef>
                <a:spcPts val="1231"/>
              </a:spcBef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300" b="1" dirty="0"/>
              <a:t>ОС ДТ-68</a:t>
            </a:r>
          </a:p>
          <a:p>
            <a:pPr algn="just">
              <a:lnSpc>
                <a:spcPct val="90000"/>
              </a:lnSpc>
              <a:spcBef>
                <a:spcPts val="1231"/>
              </a:spcBef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300" dirty="0"/>
              <a:t>Л. Н. Королев</a:t>
            </a:r>
          </a:p>
          <a:p>
            <a:pPr algn="just">
              <a:lnSpc>
                <a:spcPct val="90000"/>
              </a:lnSpc>
              <a:spcBef>
                <a:spcPts val="1231"/>
              </a:spcBef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300" dirty="0"/>
              <a:t>А. Н. Томилин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B3868F-94DD-AE2B-BEBD-D1B6F8C74605}"/>
              </a:ext>
            </a:extLst>
          </p:cNvPr>
          <p:cNvSpPr txBox="1"/>
          <p:nvPr/>
        </p:nvSpPr>
        <p:spPr>
          <a:xfrm>
            <a:off x="9390704" y="4428940"/>
            <a:ext cx="2516162" cy="88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6" algn="just">
              <a:lnSpc>
                <a:spcPct val="90000"/>
              </a:lnSpc>
              <a:spcBef>
                <a:spcPts val="1231"/>
              </a:spcBef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300" b="1" dirty="0">
                <a:solidFill>
                  <a:srgbClr val="222222"/>
                </a:solidFill>
                <a:latin typeface="PT Sans"/>
              </a:rPr>
              <a:t>ОС НД-70</a:t>
            </a:r>
          </a:p>
          <a:p>
            <a:pPr marL="0" lvl="6">
              <a:lnSpc>
                <a:spcPct val="90000"/>
              </a:lnSpc>
              <a:spcBef>
                <a:spcPts val="1231"/>
              </a:spcBef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300" dirty="0">
                <a:solidFill>
                  <a:srgbClr val="222222"/>
                </a:solidFill>
                <a:latin typeface="PT Sans"/>
              </a:rPr>
              <a:t>В. П. Иванников</a:t>
            </a:r>
          </a:p>
        </p:txBody>
      </p:sp>
    </p:spTree>
    <p:extLst>
      <p:ext uri="{BB962C8B-B14F-4D97-AF65-F5344CB8AC3E}">
        <p14:creationId xmlns:p14="http://schemas.microsoft.com/office/powerpoint/2010/main" val="4110067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ОСРВ">
            <a:extLst>
              <a:ext uri="{FF2B5EF4-FFF2-40B4-BE49-F238E27FC236}">
                <a16:creationId xmlns:a16="http://schemas.microsoft.com/office/drawing/2014/main" xmlns="" id="{8409388E-663D-2E39-F9C7-30DE6A39BB17}"/>
              </a:ext>
            </a:extLst>
          </p:cNvPr>
          <p:cNvSpPr txBox="1"/>
          <p:nvPr/>
        </p:nvSpPr>
        <p:spPr>
          <a:xfrm>
            <a:off x="838199" y="61628"/>
            <a:ext cx="10113580" cy="163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270" rIns="56270" anchor="ctr">
            <a:normAutofit/>
          </a:bodyPr>
          <a:lstStyle>
            <a:lvl1pPr>
              <a:lnSpc>
                <a:spcPct val="90000"/>
              </a:lnSpc>
              <a:defRPr sz="5600">
                <a:solidFill>
                  <a:srgbClr val="2659A4"/>
                </a:solidFill>
                <a:latin typeface="Grishenko Novoye NBP Regular"/>
                <a:ea typeface="Grishenko Novoye NBP Regular"/>
                <a:cs typeface="Grishenko Novoye NBP Regular"/>
                <a:sym typeface="Grishenko Novoye NBP Regular"/>
              </a:defRPr>
            </a:lvl1pPr>
          </a:lstStyle>
          <a:p>
            <a:r>
              <a:rPr lang="ru-RU" sz="4800" b="1" dirty="0" err="1">
                <a:latin typeface="PT Sans" panose="020B0503020203020204" pitchFamily="34" charset="77"/>
              </a:rPr>
              <a:t>Микроядерные</a:t>
            </a:r>
            <a:r>
              <a:rPr lang="ru-RU" sz="4800" b="1" dirty="0">
                <a:latin typeface="PT Sans" panose="020B0503020203020204" pitchFamily="34" charset="77"/>
              </a:rPr>
              <a:t> 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B310E0-B174-2ADF-3470-E1963F7D5902}"/>
              </a:ext>
            </a:extLst>
          </p:cNvPr>
          <p:cNvSpPr txBox="1"/>
          <p:nvPr/>
        </p:nvSpPr>
        <p:spPr>
          <a:xfrm>
            <a:off x="457537" y="1556083"/>
            <a:ext cx="11371613" cy="4443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/>
          <a:p>
            <a:pPr algn="just">
              <a:lnSpc>
                <a:spcPct val="90000"/>
              </a:lnSpc>
              <a:spcBef>
                <a:spcPts val="1231"/>
              </a:spcBef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Концепция новой архитектуры ОС начинает складываться 60-70-е года </a:t>
            </a:r>
            <a:r>
              <a:rPr lang="en-US" sz="2400" dirty="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XX</a:t>
            </a:r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rPr>
              <a:t> века.</a:t>
            </a:r>
          </a:p>
          <a:p>
            <a:pPr marL="422041" indent="-422041">
              <a:buFont typeface="Arial" panose="020B0604020202020204" pitchFamily="34" charset="0"/>
              <a:buChar char="•"/>
            </a:pPr>
            <a:r>
              <a:rPr lang="ru-RU" sz="2100" i="1" dirty="0">
                <a:latin typeface="PT Sans" panose="020B0503020203020204" pitchFamily="34" charset="77"/>
              </a:rPr>
              <a:t>В.</a:t>
            </a:r>
            <a:r>
              <a:rPr lang="en-US" sz="2100" i="1" dirty="0">
                <a:latin typeface="PT Sans" panose="020B0503020203020204" pitchFamily="34" charset="77"/>
              </a:rPr>
              <a:t> </a:t>
            </a:r>
            <a:r>
              <a:rPr lang="ru-RU" sz="2100" i="1" dirty="0">
                <a:latin typeface="PT Sans" panose="020B0503020203020204" pitchFamily="34" charset="77"/>
              </a:rPr>
              <a:t>П.</a:t>
            </a:r>
            <a:r>
              <a:rPr lang="en-US" sz="2100" i="1" dirty="0">
                <a:latin typeface="PT Sans" panose="020B0503020203020204" pitchFamily="34" charset="77"/>
              </a:rPr>
              <a:t> </a:t>
            </a:r>
            <a:r>
              <a:rPr lang="ru-RU" sz="2100" i="1" dirty="0">
                <a:latin typeface="PT Sans" panose="020B0503020203020204" pitchFamily="34" charset="77"/>
              </a:rPr>
              <a:t>Иванников. «Использование кластеров в операционной системе»</a:t>
            </a:r>
            <a:r>
              <a:rPr lang="en-US" sz="2100" i="1" dirty="0">
                <a:latin typeface="PT Sans" panose="020B0503020203020204" pitchFamily="34" charset="77"/>
              </a:rPr>
              <a:t/>
            </a:r>
            <a:br>
              <a:rPr lang="en-US" sz="2100" i="1" dirty="0">
                <a:latin typeface="PT Sans" panose="020B0503020203020204" pitchFamily="34" charset="77"/>
              </a:rPr>
            </a:br>
            <a:r>
              <a:rPr lang="ru-RU" sz="2100" i="1" dirty="0">
                <a:latin typeface="PT Sans" panose="020B0503020203020204" pitchFamily="34" charset="77"/>
              </a:rPr>
              <a:t>ДАН СССР, 1977, Т. 237, № 2, стр. 2800–2833.</a:t>
            </a:r>
          </a:p>
          <a:p>
            <a:pPr marL="422041" indent="-422041">
              <a:buFont typeface="Arial" panose="020B0604020202020204" pitchFamily="34" charset="0"/>
              <a:buChar char="•"/>
            </a:pPr>
            <a:r>
              <a:rPr lang="ru-RU" sz="2100" i="1" dirty="0">
                <a:latin typeface="PT Sans" panose="020B0503020203020204" pitchFamily="34" charset="77"/>
              </a:rPr>
              <a:t>В.</a:t>
            </a:r>
            <a:r>
              <a:rPr lang="en-US" sz="2100" i="1" dirty="0">
                <a:latin typeface="PT Sans" panose="020B0503020203020204" pitchFamily="34" charset="77"/>
              </a:rPr>
              <a:t> </a:t>
            </a:r>
            <a:r>
              <a:rPr lang="ru-RU" sz="2100" i="1" dirty="0">
                <a:latin typeface="PT Sans" panose="020B0503020203020204" pitchFamily="34" charset="77"/>
              </a:rPr>
              <a:t>П.</a:t>
            </a:r>
            <a:r>
              <a:rPr lang="en-US" sz="2100" i="1" dirty="0">
                <a:latin typeface="PT Sans" panose="020B0503020203020204" pitchFamily="34" charset="77"/>
              </a:rPr>
              <a:t> </a:t>
            </a:r>
            <a:r>
              <a:rPr lang="ru-RU" sz="2100" i="1" dirty="0">
                <a:latin typeface="PT Sans" panose="020B0503020203020204" pitchFamily="34" charset="77"/>
              </a:rPr>
              <a:t>Иванников. Проблемы операционных систем многомашинных вычислительных комплексов и реализация операционных системы АС-6-БЭСМ-6: </a:t>
            </a:r>
            <a:r>
              <a:rPr lang="ru-RU" sz="2100" i="1" dirty="0" err="1">
                <a:latin typeface="PT Sans" panose="020B0503020203020204" pitchFamily="34" charset="77"/>
              </a:rPr>
              <a:t>Автореф</a:t>
            </a:r>
            <a:r>
              <a:rPr lang="ru-RU" sz="2100" i="1" dirty="0">
                <a:latin typeface="PT Sans" panose="020B0503020203020204" pitchFamily="34" charset="77"/>
              </a:rPr>
              <a:t>. </a:t>
            </a:r>
            <a:r>
              <a:rPr lang="ru-RU" sz="2100" i="1" dirty="0" err="1">
                <a:latin typeface="PT Sans" panose="020B0503020203020204" pitchFamily="34" charset="77"/>
              </a:rPr>
              <a:t>дис</a:t>
            </a:r>
            <a:r>
              <a:rPr lang="ru-RU" sz="2100" i="1" dirty="0">
                <a:latin typeface="PT Sans" panose="020B0503020203020204" pitchFamily="34" charset="77"/>
              </a:rPr>
              <a:t>. на </a:t>
            </a:r>
            <a:r>
              <a:rPr lang="ru-RU" sz="2100" i="1" dirty="0" err="1">
                <a:latin typeface="PT Sans" panose="020B0503020203020204" pitchFamily="34" charset="77"/>
              </a:rPr>
              <a:t>соиск</a:t>
            </a:r>
            <a:r>
              <a:rPr lang="ru-RU" sz="2100" i="1" dirty="0">
                <a:latin typeface="PT Sans" panose="020B0503020203020204" pitchFamily="34" charset="77"/>
              </a:rPr>
              <a:t>. учен. степ. д. ф.-м. н. : 01.01.10, 1979.</a:t>
            </a:r>
          </a:p>
          <a:p>
            <a:endParaRPr lang="ru-RU" sz="2300" dirty="0">
              <a:solidFill>
                <a:srgbClr val="222222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just">
              <a:lnSpc>
                <a:spcPct val="90000"/>
              </a:lnSpc>
              <a:spcBef>
                <a:spcPts val="1231"/>
              </a:spcBef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400" dirty="0">
                <a:solidFill>
                  <a:srgbClr val="222222"/>
                </a:solidFill>
                <a:latin typeface="PT Sans"/>
                <a:sym typeface="PT Sans"/>
              </a:rPr>
              <a:t>Термин «</a:t>
            </a:r>
            <a:r>
              <a:rPr lang="ru-RU" sz="2400" dirty="0" err="1">
                <a:solidFill>
                  <a:srgbClr val="222222"/>
                </a:solidFill>
                <a:latin typeface="PT Sans"/>
                <a:sym typeface="PT Sans"/>
              </a:rPr>
              <a:t>микроядерная</a:t>
            </a:r>
            <a:r>
              <a:rPr lang="ru-RU" sz="2400" dirty="0">
                <a:solidFill>
                  <a:srgbClr val="222222"/>
                </a:solidFill>
                <a:latin typeface="PT Sans"/>
                <a:sym typeface="PT Sans"/>
              </a:rPr>
              <a:t> ОС» появился гораздо позже, в 1981 году.</a:t>
            </a:r>
          </a:p>
          <a:p>
            <a:pPr marL="422041" indent="-422041">
              <a:buFont typeface="Arial" panose="020B0604020202020204" pitchFamily="34" charset="0"/>
              <a:buChar char="•"/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100" i="1" dirty="0" err="1">
                <a:solidFill>
                  <a:srgbClr val="222222"/>
                </a:solidFill>
                <a:latin typeface="PT Sans"/>
                <a:sym typeface="PT Sans"/>
              </a:rPr>
              <a:t>Rashid</a:t>
            </a:r>
            <a:r>
              <a:rPr lang="ru-RU" sz="2100" i="1" dirty="0">
                <a:solidFill>
                  <a:srgbClr val="222222"/>
                </a:solidFill>
                <a:latin typeface="PT Sans"/>
                <a:sym typeface="PT Sans"/>
              </a:rPr>
              <a:t>, Richard; </a:t>
            </a:r>
            <a:r>
              <a:rPr lang="ru-RU" sz="2100" i="1" dirty="0" err="1">
                <a:solidFill>
                  <a:srgbClr val="222222"/>
                </a:solidFill>
                <a:latin typeface="PT Sans"/>
                <a:sym typeface="PT Sans"/>
              </a:rPr>
              <a:t>Robertson</a:t>
            </a:r>
            <a:r>
              <a:rPr lang="ru-RU" sz="2100" i="1" dirty="0">
                <a:solidFill>
                  <a:srgbClr val="222222"/>
                </a:solidFill>
                <a:latin typeface="PT Sans"/>
                <a:sym typeface="PT Sans"/>
              </a:rPr>
              <a:t>, George</a:t>
            </a:r>
            <a:r>
              <a:rPr lang="en-US" sz="2100" i="1" dirty="0">
                <a:solidFill>
                  <a:srgbClr val="222222"/>
                </a:solidFill>
                <a:latin typeface="PT Sans"/>
                <a:sym typeface="PT Sans"/>
              </a:rPr>
              <a:t>.</a:t>
            </a:r>
            <a:r>
              <a:rPr lang="ru-RU" sz="2100" i="1" dirty="0">
                <a:solidFill>
                  <a:srgbClr val="222222"/>
                </a:solidFill>
                <a:latin typeface="PT Sans"/>
                <a:sym typeface="PT Sans"/>
              </a:rPr>
              <a:t> "Accent: </a:t>
            </a:r>
            <a:r>
              <a:rPr lang="ru-RU" sz="2100" i="1" dirty="0" err="1">
                <a:solidFill>
                  <a:srgbClr val="222222"/>
                </a:solidFill>
                <a:latin typeface="PT Sans"/>
                <a:sym typeface="PT Sans"/>
              </a:rPr>
              <a:t>A</a:t>
            </a:r>
            <a:r>
              <a:rPr lang="ru-RU" sz="2100" i="1" dirty="0">
                <a:solidFill>
                  <a:srgbClr val="222222"/>
                </a:solidFill>
                <a:latin typeface="PT Sans"/>
                <a:sym typeface="PT Sans"/>
              </a:rPr>
              <a:t> </a:t>
            </a:r>
            <a:r>
              <a:rPr lang="ru-RU" sz="2100" i="1" dirty="0" err="1">
                <a:solidFill>
                  <a:srgbClr val="222222"/>
                </a:solidFill>
                <a:latin typeface="PT Sans"/>
                <a:sym typeface="PT Sans"/>
              </a:rPr>
              <a:t>communication</a:t>
            </a:r>
            <a:r>
              <a:rPr lang="ru-RU" sz="2100" i="1" dirty="0">
                <a:solidFill>
                  <a:srgbClr val="222222"/>
                </a:solidFill>
                <a:latin typeface="PT Sans"/>
                <a:sym typeface="PT Sans"/>
              </a:rPr>
              <a:t> </a:t>
            </a:r>
            <a:r>
              <a:rPr lang="ru-RU" sz="2100" i="1" dirty="0" err="1">
                <a:solidFill>
                  <a:srgbClr val="222222"/>
                </a:solidFill>
                <a:latin typeface="PT Sans"/>
                <a:sym typeface="PT Sans"/>
              </a:rPr>
              <a:t>oriented</a:t>
            </a:r>
            <a:r>
              <a:rPr lang="ru-RU" sz="2100" i="1" dirty="0">
                <a:solidFill>
                  <a:srgbClr val="222222"/>
                </a:solidFill>
                <a:latin typeface="PT Sans"/>
                <a:sym typeface="PT Sans"/>
              </a:rPr>
              <a:t> </a:t>
            </a:r>
            <a:r>
              <a:rPr lang="ru-RU" sz="2100" i="1" dirty="0" err="1">
                <a:solidFill>
                  <a:srgbClr val="222222"/>
                </a:solidFill>
                <a:latin typeface="PT Sans"/>
                <a:sym typeface="PT Sans"/>
              </a:rPr>
              <a:t>network</a:t>
            </a:r>
            <a:r>
              <a:rPr lang="ru-RU" sz="2100" i="1" dirty="0">
                <a:solidFill>
                  <a:srgbClr val="222222"/>
                </a:solidFill>
                <a:latin typeface="PT Sans"/>
                <a:sym typeface="PT Sans"/>
              </a:rPr>
              <a:t> </a:t>
            </a:r>
            <a:r>
              <a:rPr lang="ru-RU" sz="2100" i="1" dirty="0" err="1">
                <a:solidFill>
                  <a:srgbClr val="222222"/>
                </a:solidFill>
                <a:latin typeface="PT Sans"/>
                <a:sym typeface="PT Sans"/>
              </a:rPr>
              <a:t>operating</a:t>
            </a:r>
            <a:r>
              <a:rPr lang="ru-RU" sz="2100" i="1" dirty="0">
                <a:solidFill>
                  <a:srgbClr val="222222"/>
                </a:solidFill>
                <a:latin typeface="PT Sans"/>
                <a:sym typeface="PT Sans"/>
              </a:rPr>
              <a:t> </a:t>
            </a:r>
            <a:r>
              <a:rPr lang="ru-RU" sz="2100" i="1" dirty="0" err="1">
                <a:solidFill>
                  <a:srgbClr val="222222"/>
                </a:solidFill>
                <a:latin typeface="PT Sans"/>
                <a:sym typeface="PT Sans"/>
              </a:rPr>
              <a:t>system</a:t>
            </a:r>
            <a:r>
              <a:rPr lang="ru-RU" sz="2100" i="1" dirty="0">
                <a:solidFill>
                  <a:srgbClr val="222222"/>
                </a:solidFill>
                <a:latin typeface="PT Sans"/>
                <a:sym typeface="PT Sans"/>
              </a:rPr>
              <a:t> </a:t>
            </a:r>
            <a:r>
              <a:rPr lang="ru-RU" sz="2100" i="1" dirty="0" err="1">
                <a:solidFill>
                  <a:srgbClr val="222222"/>
                </a:solidFill>
                <a:latin typeface="PT Sans"/>
                <a:sym typeface="PT Sans"/>
              </a:rPr>
              <a:t>kernel</a:t>
            </a:r>
            <a:r>
              <a:rPr lang="ru-RU" sz="2100" i="1" dirty="0">
                <a:solidFill>
                  <a:srgbClr val="222222"/>
                </a:solidFill>
                <a:latin typeface="PT Sans"/>
                <a:sym typeface="PT Sans"/>
              </a:rPr>
              <a:t>". SOSP '81 </a:t>
            </a:r>
            <a:r>
              <a:rPr lang="ru-RU" sz="2100" i="1" dirty="0" err="1">
                <a:solidFill>
                  <a:srgbClr val="222222"/>
                </a:solidFill>
                <a:latin typeface="PT Sans"/>
                <a:sym typeface="PT Sans"/>
              </a:rPr>
              <a:t>Proc</a:t>
            </a:r>
            <a:r>
              <a:rPr lang="ru-RU" sz="2100" i="1" dirty="0">
                <a:solidFill>
                  <a:srgbClr val="222222"/>
                </a:solidFill>
                <a:latin typeface="PT Sans"/>
                <a:sym typeface="PT Sans"/>
              </a:rPr>
              <a:t>. </a:t>
            </a:r>
            <a:r>
              <a:rPr lang="ru-RU" sz="2100" i="1" dirty="0" err="1">
                <a:solidFill>
                  <a:srgbClr val="222222"/>
                </a:solidFill>
                <a:latin typeface="PT Sans"/>
                <a:sym typeface="PT Sans"/>
              </a:rPr>
              <a:t>of</a:t>
            </a:r>
            <a:r>
              <a:rPr lang="ru-RU" sz="2100" i="1" dirty="0">
                <a:solidFill>
                  <a:srgbClr val="222222"/>
                </a:solidFill>
                <a:latin typeface="PT Sans"/>
                <a:sym typeface="PT Sans"/>
              </a:rPr>
              <a:t> </a:t>
            </a:r>
            <a:r>
              <a:rPr lang="ru-RU" sz="2100" i="1" dirty="0" err="1">
                <a:solidFill>
                  <a:srgbClr val="222222"/>
                </a:solidFill>
                <a:latin typeface="PT Sans"/>
                <a:sym typeface="PT Sans"/>
              </a:rPr>
              <a:t>the</a:t>
            </a:r>
            <a:r>
              <a:rPr lang="ru-RU" sz="2100" i="1" dirty="0">
                <a:solidFill>
                  <a:srgbClr val="222222"/>
                </a:solidFill>
                <a:latin typeface="PT Sans"/>
                <a:sym typeface="PT Sans"/>
              </a:rPr>
              <a:t> </a:t>
            </a:r>
            <a:r>
              <a:rPr lang="en-US" sz="2100" i="1" dirty="0">
                <a:solidFill>
                  <a:srgbClr val="222222"/>
                </a:solidFill>
                <a:latin typeface="PT Sans"/>
                <a:sym typeface="PT Sans"/>
              </a:rPr>
              <a:t>8th</a:t>
            </a:r>
            <a:r>
              <a:rPr lang="ru-RU" sz="2100" i="1" dirty="0">
                <a:solidFill>
                  <a:srgbClr val="222222"/>
                </a:solidFill>
                <a:latin typeface="PT Sans"/>
                <a:sym typeface="PT Sans"/>
              </a:rPr>
              <a:t> ACM </a:t>
            </a:r>
            <a:r>
              <a:rPr lang="ru-RU" sz="2100" i="1" dirty="0" err="1">
                <a:solidFill>
                  <a:srgbClr val="222222"/>
                </a:solidFill>
                <a:latin typeface="PT Sans"/>
                <a:sym typeface="PT Sans"/>
              </a:rPr>
              <a:t>symposium</a:t>
            </a:r>
            <a:r>
              <a:rPr lang="ru-RU" sz="2100" i="1" dirty="0">
                <a:solidFill>
                  <a:srgbClr val="222222"/>
                </a:solidFill>
                <a:latin typeface="PT Sans"/>
                <a:sym typeface="PT Sans"/>
              </a:rPr>
              <a:t> </a:t>
            </a:r>
            <a:r>
              <a:rPr lang="ru-RU" sz="2100" i="1" dirty="0" err="1">
                <a:solidFill>
                  <a:srgbClr val="222222"/>
                </a:solidFill>
                <a:latin typeface="PT Sans"/>
                <a:sym typeface="PT Sans"/>
              </a:rPr>
              <a:t>on</a:t>
            </a:r>
            <a:r>
              <a:rPr lang="ru-RU" sz="2100" i="1" dirty="0">
                <a:solidFill>
                  <a:srgbClr val="222222"/>
                </a:solidFill>
                <a:latin typeface="PT Sans"/>
                <a:sym typeface="PT Sans"/>
              </a:rPr>
              <a:t> </a:t>
            </a:r>
            <a:r>
              <a:rPr lang="ru-RU" sz="2100" i="1" dirty="0" err="1">
                <a:solidFill>
                  <a:srgbClr val="222222"/>
                </a:solidFill>
                <a:latin typeface="PT Sans"/>
                <a:sym typeface="PT Sans"/>
              </a:rPr>
              <a:t>Operating</a:t>
            </a:r>
            <a:r>
              <a:rPr lang="ru-RU" sz="2100" i="1" dirty="0">
                <a:solidFill>
                  <a:srgbClr val="222222"/>
                </a:solidFill>
                <a:latin typeface="PT Sans"/>
                <a:sym typeface="PT Sans"/>
              </a:rPr>
              <a:t> </a:t>
            </a:r>
            <a:r>
              <a:rPr lang="ru-RU" sz="2100" i="1" dirty="0" err="1">
                <a:solidFill>
                  <a:srgbClr val="222222"/>
                </a:solidFill>
                <a:latin typeface="PT Sans"/>
                <a:sym typeface="PT Sans"/>
              </a:rPr>
              <a:t>systems</a:t>
            </a:r>
            <a:r>
              <a:rPr lang="ru-RU" sz="2100" i="1" dirty="0">
                <a:solidFill>
                  <a:srgbClr val="222222"/>
                </a:solidFill>
                <a:latin typeface="PT Sans"/>
                <a:sym typeface="PT Sans"/>
              </a:rPr>
              <a:t> </a:t>
            </a:r>
            <a:r>
              <a:rPr lang="ru-RU" sz="2100" i="1" dirty="0" err="1">
                <a:solidFill>
                  <a:srgbClr val="222222"/>
                </a:solidFill>
                <a:latin typeface="PT Sans"/>
                <a:sym typeface="PT Sans"/>
              </a:rPr>
              <a:t>principles</a:t>
            </a:r>
            <a:r>
              <a:rPr lang="ru-RU" sz="2100" i="1" dirty="0">
                <a:solidFill>
                  <a:srgbClr val="222222"/>
                </a:solidFill>
                <a:latin typeface="PT Sans"/>
                <a:sym typeface="PT Sans"/>
              </a:rPr>
              <a:t>. Pacific </a:t>
            </a:r>
            <a:r>
              <a:rPr lang="ru-RU" sz="2100" i="1" dirty="0" err="1">
                <a:solidFill>
                  <a:srgbClr val="222222"/>
                </a:solidFill>
                <a:latin typeface="PT Sans"/>
                <a:sym typeface="PT Sans"/>
              </a:rPr>
              <a:t>Grove</a:t>
            </a:r>
            <a:r>
              <a:rPr lang="ru-RU" sz="2100" i="1" dirty="0">
                <a:solidFill>
                  <a:srgbClr val="222222"/>
                </a:solidFill>
                <a:latin typeface="PT Sans"/>
                <a:sym typeface="PT Sans"/>
              </a:rPr>
              <a:t>, </a:t>
            </a:r>
            <a:r>
              <a:rPr lang="en-US" sz="2100" i="1" dirty="0">
                <a:solidFill>
                  <a:srgbClr val="222222"/>
                </a:solidFill>
                <a:latin typeface="PT Sans"/>
                <a:sym typeface="PT Sans"/>
              </a:rPr>
              <a:t>California, </a:t>
            </a:r>
            <a:r>
              <a:rPr lang="ru-RU" sz="2100" i="1" dirty="0">
                <a:solidFill>
                  <a:srgbClr val="222222"/>
                </a:solidFill>
                <a:latin typeface="PT Sans"/>
                <a:sym typeface="PT Sans"/>
              </a:rPr>
              <a:t>USA. </a:t>
            </a:r>
            <a:r>
              <a:rPr lang="ru-RU" sz="2100" i="1" dirty="0" err="1">
                <a:solidFill>
                  <a:srgbClr val="222222"/>
                </a:solidFill>
                <a:latin typeface="PT Sans"/>
                <a:sym typeface="PT Sans"/>
              </a:rPr>
              <a:t>pp</a:t>
            </a:r>
            <a:r>
              <a:rPr lang="ru-RU" sz="2100" i="1" dirty="0">
                <a:solidFill>
                  <a:srgbClr val="222222"/>
                </a:solidFill>
                <a:latin typeface="PT Sans"/>
                <a:sym typeface="PT Sans"/>
              </a:rPr>
              <a:t>. 64–75. </a:t>
            </a:r>
            <a:r>
              <a:rPr lang="ru-RU" sz="2100" i="1" dirty="0" err="1">
                <a:solidFill>
                  <a:srgbClr val="222222"/>
                </a:solidFill>
                <a:latin typeface="PT Sans"/>
                <a:sym typeface="PT Sans"/>
              </a:rPr>
              <a:t>doi</a:t>
            </a:r>
            <a:r>
              <a:rPr lang="ru-RU" sz="2100" i="1" dirty="0">
                <a:solidFill>
                  <a:srgbClr val="222222"/>
                </a:solidFill>
                <a:latin typeface="PT Sans"/>
                <a:sym typeface="PT Sans"/>
              </a:rPr>
              <a:t>: 10.1145/800216.806593</a:t>
            </a:r>
            <a:endParaRPr lang="ru-RU" sz="2100" i="1" dirty="0">
              <a:solidFill>
                <a:srgbClr val="222222"/>
              </a:solidFill>
              <a:latin typeface="PT Sans"/>
            </a:endParaRP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xmlns="" id="{34654FE2-03F8-974D-7BF2-0ABB81E78D0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54217" y="6272549"/>
            <a:ext cx="209351" cy="3385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1600" b="1">
                <a:solidFill>
                  <a:srgbClr val="2659A4"/>
                </a:solidFill>
                <a:latin typeface="PT Sans" panose="020B0503020203020204" pitchFamily="34" charset="77"/>
              </a:rPr>
              <a:t>5</a:t>
            </a:fld>
            <a:endParaRPr sz="1600" b="1" dirty="0">
              <a:solidFill>
                <a:srgbClr val="2659A4"/>
              </a:solidFill>
              <a:latin typeface="PT Sans" panose="020B0503020203020204" pitchFamily="34" charset="77"/>
            </a:endParaRPr>
          </a:p>
        </p:txBody>
      </p:sp>
      <p:pic>
        <p:nvPicPr>
          <p:cNvPr id="5" name="Picture 8" descr="Picture 8">
            <a:extLst>
              <a:ext uri="{FF2B5EF4-FFF2-40B4-BE49-F238E27FC236}">
                <a16:creationId xmlns:a16="http://schemas.microsoft.com/office/drawing/2014/main" xmlns="" id="{DC41A4AF-4C21-9D38-2B11-61C2051C7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08" y="6192881"/>
            <a:ext cx="1583268" cy="4182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329806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Объект 2"/>
          <p:cNvSpPr txBox="1"/>
          <p:nvPr/>
        </p:nvSpPr>
        <p:spPr>
          <a:xfrm>
            <a:off x="944119" y="5545119"/>
            <a:ext cx="8388318" cy="72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270" rIns="56270">
            <a:normAutofit/>
          </a:bodyPr>
          <a:lstStyle/>
          <a:p>
            <a:pPr>
              <a:lnSpc>
                <a:spcPct val="90000"/>
              </a:lnSpc>
              <a:spcBef>
                <a:spcPts val="1231"/>
              </a:spcBef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400" b="1" dirty="0"/>
              <a:t>КЛОС </a:t>
            </a:r>
            <a:r>
              <a:rPr lang="ru-RU" sz="2400" dirty="0"/>
              <a:t>(АС-6, 1975), </a:t>
            </a:r>
            <a:r>
              <a:rPr lang="ru-RU" sz="2400" b="1" dirty="0"/>
              <a:t>КЛАСТОС </a:t>
            </a:r>
            <a:r>
              <a:rPr lang="ru-RU" sz="2400" dirty="0"/>
              <a:t>(БЕСТА, 1980-е)</a:t>
            </a:r>
          </a:p>
        </p:txBody>
      </p:sp>
      <p:pic>
        <p:nvPicPr>
          <p:cNvPr id="8" name="Picture 4" descr="ÐÐ°ÑÑÐ¸Ð½ÐºÐ¸ Ð¿Ð¾ Ð·Ð°Ð¿ÑÐ¾ÑÑ ÐºÐ¾ÑÐ¾Ð»ÐµÐ² ÑÐµÐ½ÑÑ ÑÐ¿ÑÐ°Ð²Ð»ÐµÐ½Ð¸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649" y="1378293"/>
            <a:ext cx="6136622" cy="4087086"/>
          </a:xfrm>
          <a:prstGeom prst="rect">
            <a:avLst/>
          </a:prstGeom>
          <a:noFill/>
        </p:spPr>
      </p:pic>
      <p:pic>
        <p:nvPicPr>
          <p:cNvPr id="7" name="Picture 6" descr="File:1975. Союз-Аполл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4038" y="1378293"/>
            <a:ext cx="2560011" cy="4493618"/>
          </a:xfrm>
          <a:prstGeom prst="rect">
            <a:avLst/>
          </a:prstGeom>
          <a:noFill/>
        </p:spPr>
      </p:pic>
      <p:sp>
        <p:nvSpPr>
          <p:cNvPr id="2" name="БОСРВ">
            <a:extLst>
              <a:ext uri="{FF2B5EF4-FFF2-40B4-BE49-F238E27FC236}">
                <a16:creationId xmlns:a16="http://schemas.microsoft.com/office/drawing/2014/main" xmlns="" id="{E65D94C6-BA6B-5944-1382-94CBA678C6FF}"/>
              </a:ext>
            </a:extLst>
          </p:cNvPr>
          <p:cNvSpPr txBox="1"/>
          <p:nvPr/>
        </p:nvSpPr>
        <p:spPr>
          <a:xfrm>
            <a:off x="319314" y="61628"/>
            <a:ext cx="11654971" cy="1316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270" rIns="56270" anchor="ctr">
            <a:normAutofit/>
          </a:bodyPr>
          <a:lstStyle>
            <a:lvl1pPr>
              <a:lnSpc>
                <a:spcPct val="90000"/>
              </a:lnSpc>
              <a:defRPr sz="5600">
                <a:solidFill>
                  <a:srgbClr val="2659A4"/>
                </a:solidFill>
                <a:latin typeface="Grishenko Novoye NBP Regular"/>
                <a:ea typeface="Grishenko Novoye NBP Regular"/>
                <a:cs typeface="Grishenko Novoye NBP Regular"/>
                <a:sym typeface="Grishenko Novoye NBP Regular"/>
              </a:defRPr>
            </a:lvl1pPr>
          </a:lstStyle>
          <a:p>
            <a:r>
              <a:rPr lang="ru-RU" sz="4800" b="1" dirty="0">
                <a:latin typeface="PT Sans" panose="020B0503020203020204" pitchFamily="34" charset="77"/>
              </a:rPr>
              <a:t>Отечественные </a:t>
            </a:r>
            <a:r>
              <a:rPr lang="ru-RU" sz="4800" b="1" dirty="0" err="1">
                <a:latin typeface="PT Sans" panose="020B0503020203020204" pitchFamily="34" charset="77"/>
              </a:rPr>
              <a:t>микроядерные</a:t>
            </a:r>
            <a:r>
              <a:rPr lang="ru-RU" sz="4800" b="1" dirty="0">
                <a:latin typeface="PT Sans" panose="020B0503020203020204" pitchFamily="34" charset="77"/>
              </a:rPr>
              <a:t> ОС</a:t>
            </a:r>
          </a:p>
        </p:txBody>
      </p:sp>
      <p:sp>
        <p:nvSpPr>
          <p:cNvPr id="3" name="Номер слайда">
            <a:extLst>
              <a:ext uri="{FF2B5EF4-FFF2-40B4-BE49-F238E27FC236}">
                <a16:creationId xmlns:a16="http://schemas.microsoft.com/office/drawing/2014/main" xmlns="" id="{0F997480-FD75-6621-EA00-97227E10010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54217" y="6272549"/>
            <a:ext cx="209351" cy="3385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sz="1600" b="1">
                <a:solidFill>
                  <a:srgbClr val="2659A4"/>
                </a:solidFill>
                <a:latin typeface="PT Sans" panose="020B0503020203020204" pitchFamily="34" charset="77"/>
              </a:rPr>
              <a:t>6</a:t>
            </a:fld>
            <a:endParaRPr sz="1600" b="1" dirty="0">
              <a:solidFill>
                <a:srgbClr val="2659A4"/>
              </a:solidFill>
              <a:latin typeface="PT Sans" panose="020B0503020203020204" pitchFamily="34" charset="77"/>
            </a:endParaRPr>
          </a:p>
        </p:txBody>
      </p:sp>
      <p:pic>
        <p:nvPicPr>
          <p:cNvPr id="4" name="Picture 8" descr="Picture 8">
            <a:extLst>
              <a:ext uri="{FF2B5EF4-FFF2-40B4-BE49-F238E27FC236}">
                <a16:creationId xmlns:a16="http://schemas.microsoft.com/office/drawing/2014/main" xmlns="" id="{7AD29B95-461D-BE3B-088E-525F111EB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08" y="6192881"/>
            <a:ext cx="1583268" cy="4182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1954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1084D4-A6D3-3FE1-2892-7B90E105A6E1}"/>
              </a:ext>
            </a:extLst>
          </p:cNvPr>
          <p:cNvSpPr txBox="1"/>
          <p:nvPr/>
        </p:nvSpPr>
        <p:spPr>
          <a:xfrm>
            <a:off x="795020" y="1303282"/>
            <a:ext cx="3928554" cy="5075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270" rIns="56270">
            <a:normAutofit/>
          </a:bodyPr>
          <a:lstStyle/>
          <a:p>
            <a:pPr lvl="0"/>
            <a:endParaRPr lang="en-US" sz="2954" dirty="0"/>
          </a:p>
          <a:p>
            <a:pPr lvl="0"/>
            <a:r>
              <a:rPr lang="ru-RU" sz="2954" dirty="0"/>
              <a:t>Виктор Иванников</a:t>
            </a:r>
          </a:p>
          <a:p>
            <a:pPr lvl="0"/>
            <a:r>
              <a:rPr lang="ru-RU" sz="2954" dirty="0"/>
              <a:t>Игорь Бурдонов</a:t>
            </a:r>
          </a:p>
          <a:p>
            <a:pPr lvl="0"/>
            <a:r>
              <a:rPr lang="ru-RU" sz="2954" dirty="0"/>
              <a:t>Александр Косачев</a:t>
            </a:r>
          </a:p>
          <a:p>
            <a:pPr lvl="0"/>
            <a:endParaRPr lang="en-US" sz="2954" dirty="0"/>
          </a:p>
          <a:p>
            <a:pPr lvl="0"/>
            <a:endParaRPr lang="en-US" sz="2954" dirty="0"/>
          </a:p>
          <a:p>
            <a:pPr lvl="0"/>
            <a:r>
              <a:rPr lang="ru-RU" sz="2954" dirty="0"/>
              <a:t>Герман Копытов</a:t>
            </a:r>
          </a:p>
          <a:p>
            <a:pPr lvl="0"/>
            <a:r>
              <a:rPr lang="ru-RU" sz="2954" dirty="0"/>
              <a:t>Сергей Кузнецов</a:t>
            </a:r>
          </a:p>
          <a:p>
            <a:pPr lvl="0"/>
            <a:r>
              <a:rPr lang="ru-RU" sz="2954" dirty="0"/>
              <a:t>Сергей </a:t>
            </a:r>
            <a:r>
              <a:rPr lang="ru-RU" sz="2954" dirty="0" err="1"/>
              <a:t>Гайсарян</a:t>
            </a:r>
            <a:endParaRPr lang="ru-RU" sz="2708" dirty="0"/>
          </a:p>
        </p:txBody>
      </p:sp>
      <p:pic>
        <p:nvPicPr>
          <p:cNvPr id="2050" name="Picture 2" descr="C:\Users\petrenko\Desktop\tmp2025\ISPRASOPEN\Готовые статьи\КЛОС\Александр Косачев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t="2252" r="3150" b="2670"/>
          <a:stretch>
            <a:fillRect/>
          </a:stretch>
        </p:blipFill>
        <p:spPr bwMode="auto">
          <a:xfrm>
            <a:off x="8245527" y="1303281"/>
            <a:ext cx="1571273" cy="237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78" y="1303281"/>
            <a:ext cx="1867470" cy="237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842" y="3763190"/>
            <a:ext cx="1989487" cy="231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37" y="3763190"/>
            <a:ext cx="2068933" cy="231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C:\Users\petrenko\Desktop\tmp2025\ISPRASOPEN\Готовые статьи\КЛОС\Иванников 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099" y="1303282"/>
            <a:ext cx="1953600" cy="237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883" y="3763190"/>
            <a:ext cx="1904944" cy="231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БОСРВ">
            <a:extLst>
              <a:ext uri="{FF2B5EF4-FFF2-40B4-BE49-F238E27FC236}">
                <a16:creationId xmlns:a16="http://schemas.microsoft.com/office/drawing/2014/main" xmlns="" id="{82F3B7A6-64B0-1356-2870-0F665D02E076}"/>
              </a:ext>
            </a:extLst>
          </p:cNvPr>
          <p:cNvSpPr txBox="1"/>
          <p:nvPr/>
        </p:nvSpPr>
        <p:spPr>
          <a:xfrm>
            <a:off x="838199" y="61628"/>
            <a:ext cx="10113580" cy="163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270" rIns="56270" anchor="ctr">
            <a:normAutofit/>
          </a:bodyPr>
          <a:lstStyle>
            <a:lvl1pPr>
              <a:lnSpc>
                <a:spcPct val="90000"/>
              </a:lnSpc>
              <a:defRPr sz="5600">
                <a:solidFill>
                  <a:srgbClr val="2659A4"/>
                </a:solidFill>
                <a:latin typeface="Grishenko Novoye NBP Regular"/>
                <a:ea typeface="Grishenko Novoye NBP Regular"/>
                <a:cs typeface="Grishenko Novoye NBP Regular"/>
                <a:sym typeface="Grishenko Novoye NBP Regular"/>
              </a:defRPr>
            </a:lvl1pPr>
          </a:lstStyle>
          <a:p>
            <a:r>
              <a:rPr lang="ru-RU" sz="4800" b="1" dirty="0">
                <a:latin typeface="PT Sans" panose="020B0503020203020204" pitchFamily="34" charset="77"/>
              </a:rPr>
              <a:t>Основные разработчики КЛОС</a:t>
            </a:r>
          </a:p>
        </p:txBody>
      </p: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xmlns="" id="{C0AB379E-0DC6-6029-0151-5EA9073F3A60}"/>
              </a:ext>
            </a:extLst>
          </p:cNvPr>
          <p:cNvSpPr txBox="1">
            <a:spLocks/>
          </p:cNvSpPr>
          <p:nvPr/>
        </p:nvSpPr>
        <p:spPr>
          <a:xfrm>
            <a:off x="11054217" y="6272549"/>
            <a:ext cx="209351" cy="3385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sz="1600" b="1" smtClean="0">
                <a:solidFill>
                  <a:srgbClr val="2659A4"/>
                </a:solidFill>
                <a:latin typeface="PT Sans" panose="020B0503020203020204" pitchFamily="34" charset="77"/>
              </a:rPr>
              <a:pPr/>
              <a:t>7</a:t>
            </a:fld>
            <a:endParaRPr lang="en-GB" sz="1600" b="1" dirty="0">
              <a:solidFill>
                <a:srgbClr val="2659A4"/>
              </a:solidFill>
              <a:latin typeface="PT Sans" panose="020B0503020203020204" pitchFamily="34" charset="77"/>
            </a:endParaRPr>
          </a:p>
        </p:txBody>
      </p:sp>
      <p:pic>
        <p:nvPicPr>
          <p:cNvPr id="6" name="Picture 8" descr="Picture 8">
            <a:extLst>
              <a:ext uri="{FF2B5EF4-FFF2-40B4-BE49-F238E27FC236}">
                <a16:creationId xmlns:a16="http://schemas.microsoft.com/office/drawing/2014/main" xmlns="" id="{EF2A13D5-EDED-E77F-703F-0B0B9F9EF1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608" y="6192881"/>
            <a:ext cx="1583268" cy="4182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47600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1084D4-A6D3-3FE1-2892-7B90E105A6E1}"/>
              </a:ext>
            </a:extLst>
          </p:cNvPr>
          <p:cNvSpPr txBox="1"/>
          <p:nvPr/>
        </p:nvSpPr>
        <p:spPr>
          <a:xfrm>
            <a:off x="61589" y="1324227"/>
            <a:ext cx="8435689" cy="5926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270" rIns="56270">
            <a:normAutofit/>
          </a:bodyPr>
          <a:lstStyle/>
          <a:p>
            <a:pPr marL="527563" indent="-422041">
              <a:spcBef>
                <a:spcPts val="738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Исследование и верификация ОС «Багет» </a:t>
            </a:r>
            <a:r>
              <a:rPr lang="ru-RU" sz="2400" dirty="0" smtClean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/>
            </a:r>
            <a:br>
              <a:rPr lang="ru-RU" sz="2400" dirty="0" smtClean="0">
                <a:solidFill>
                  <a:srgbClr val="222222"/>
                </a:solidFill>
                <a:latin typeface="PT Sans"/>
                <a:ea typeface="PT Sans"/>
                <a:cs typeface="PT Sans"/>
              </a:rPr>
            </a:br>
            <a:r>
              <a:rPr lang="ru-RU" sz="2400" dirty="0" smtClean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(</a:t>
            </a:r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ОС-2000/3000). </a:t>
            </a:r>
          </a:p>
          <a:p>
            <a:pPr marL="527563" indent="-422041">
              <a:spcBef>
                <a:spcPts val="738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Изучение стандарта </a:t>
            </a:r>
            <a:r>
              <a:rPr lang="en-US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ARINC</a:t>
            </a:r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 653 – требования пространственной и временной изоляции, реализация обработки ошибочных ситуаций, детерминированное выполнение приложений даже при наличии отказов отдельных процессов.</a:t>
            </a:r>
          </a:p>
          <a:p>
            <a:pPr marL="527563" indent="-422041">
              <a:spcBef>
                <a:spcPts val="738"/>
              </a:spcBef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2222"/>
              </a:solidFill>
              <a:latin typeface="PT Sans"/>
              <a:ea typeface="PT Sans"/>
              <a:cs typeface="PT Sans"/>
            </a:endParaRPr>
          </a:p>
          <a:p>
            <a:pPr marL="527563" indent="-422041">
              <a:spcBef>
                <a:spcPts val="738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Развитие открытого проекта </a:t>
            </a:r>
            <a:r>
              <a:rPr lang="en-US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POK —</a:t>
            </a:r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 экспериментальной </a:t>
            </a:r>
            <a:r>
              <a:rPr lang="ru-RU" sz="2400" dirty="0" err="1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микроядерной</a:t>
            </a:r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 ОСРВ с поддержкой </a:t>
            </a:r>
            <a:r>
              <a:rPr lang="en-US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ARINC</a:t>
            </a:r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 653.</a:t>
            </a:r>
          </a:p>
          <a:p>
            <a:pPr marL="422041" indent="-422041" algn="just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0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lang="ru-RU" sz="2708" dirty="0"/>
          </a:p>
        </p:txBody>
      </p:sp>
      <p:pic>
        <p:nvPicPr>
          <p:cNvPr id="1026" name="Picture 2" descr="C:\Users\petrenko\Desktop\tmp2019\tmp2012\Модели для души\Бетел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08" y="1298826"/>
            <a:ext cx="2577281" cy="30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75972" y="4318567"/>
            <a:ext cx="3586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Академик В.</a:t>
            </a:r>
            <a:r>
              <a:rPr lang="en-US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 </a:t>
            </a:r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Б.</a:t>
            </a:r>
            <a:r>
              <a:rPr lang="en-US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 </a:t>
            </a:r>
            <a:r>
              <a:rPr lang="ru-RU" sz="2400" dirty="0" err="1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Бетелин</a:t>
            </a:r>
            <a:endParaRPr lang="ru-RU" sz="2400" dirty="0">
              <a:solidFill>
                <a:srgbClr val="222222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5" name="БОСРВ">
            <a:extLst>
              <a:ext uri="{FF2B5EF4-FFF2-40B4-BE49-F238E27FC236}">
                <a16:creationId xmlns:a16="http://schemas.microsoft.com/office/drawing/2014/main" xmlns="" id="{B5F3FA2E-359B-F5BF-CD48-89707BCA0B4A}"/>
              </a:ext>
            </a:extLst>
          </p:cNvPr>
          <p:cNvSpPr txBox="1"/>
          <p:nvPr/>
        </p:nvSpPr>
        <p:spPr>
          <a:xfrm>
            <a:off x="838199" y="61628"/>
            <a:ext cx="10113580" cy="163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270" rIns="56270" anchor="ctr">
            <a:normAutofit/>
          </a:bodyPr>
          <a:lstStyle>
            <a:lvl1pPr>
              <a:lnSpc>
                <a:spcPct val="90000"/>
              </a:lnSpc>
              <a:defRPr sz="5600">
                <a:solidFill>
                  <a:srgbClr val="2659A4"/>
                </a:solidFill>
                <a:latin typeface="Grishenko Novoye NBP Regular"/>
                <a:ea typeface="Grishenko Novoye NBP Regular"/>
                <a:cs typeface="Grishenko Novoye NBP Regular"/>
                <a:sym typeface="Grishenko Novoye NBP Regular"/>
              </a:defRPr>
            </a:lvl1pPr>
          </a:lstStyle>
          <a:p>
            <a:r>
              <a:rPr lang="ru-RU" sz="4800" b="1" dirty="0">
                <a:latin typeface="PT Sans" panose="020B0503020203020204" pitchFamily="34" charset="77"/>
              </a:rPr>
              <a:t>Развитие КЛОС в 2000-е годы</a:t>
            </a:r>
          </a:p>
        </p:txBody>
      </p:sp>
      <p:sp>
        <p:nvSpPr>
          <p:cNvPr id="6" name="Номер слайда">
            <a:extLst>
              <a:ext uri="{FF2B5EF4-FFF2-40B4-BE49-F238E27FC236}">
                <a16:creationId xmlns:a16="http://schemas.microsoft.com/office/drawing/2014/main" xmlns="" id="{AB464CB9-7B94-FDE1-6633-36E241E08272}"/>
              </a:ext>
            </a:extLst>
          </p:cNvPr>
          <p:cNvSpPr txBox="1">
            <a:spLocks/>
          </p:cNvSpPr>
          <p:nvPr/>
        </p:nvSpPr>
        <p:spPr>
          <a:xfrm>
            <a:off x="11054217" y="6272549"/>
            <a:ext cx="209351" cy="3385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sz="1600" b="1" smtClean="0">
                <a:solidFill>
                  <a:srgbClr val="2659A4"/>
                </a:solidFill>
                <a:latin typeface="PT Sans" panose="020B0503020203020204" pitchFamily="34" charset="77"/>
              </a:rPr>
              <a:pPr/>
              <a:t>8</a:t>
            </a:fld>
            <a:endParaRPr lang="en-GB" sz="1600" b="1" dirty="0">
              <a:solidFill>
                <a:srgbClr val="2659A4"/>
              </a:solidFill>
              <a:latin typeface="PT Sans" panose="020B0503020203020204" pitchFamily="34" charset="77"/>
            </a:endParaRPr>
          </a:p>
        </p:txBody>
      </p:sp>
      <p:pic>
        <p:nvPicPr>
          <p:cNvPr id="7" name="Picture 8" descr="Picture 8">
            <a:extLst>
              <a:ext uri="{FF2B5EF4-FFF2-40B4-BE49-F238E27FC236}">
                <a16:creationId xmlns:a16="http://schemas.microsoft.com/office/drawing/2014/main" xmlns="" id="{19A24532-E8BD-D3B9-1537-F64FCBF2D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08" y="6192881"/>
            <a:ext cx="1583268" cy="4182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623635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77B848F-E263-CE8A-9638-B057B28B2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B3AE6B-2BD6-6040-3B9E-A17C175C9191}"/>
              </a:ext>
            </a:extLst>
          </p:cNvPr>
          <p:cNvSpPr txBox="1"/>
          <p:nvPr/>
        </p:nvSpPr>
        <p:spPr>
          <a:xfrm>
            <a:off x="163189" y="1298827"/>
            <a:ext cx="11811097" cy="1821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6270" rIns="56270">
            <a:normAutofit/>
          </a:bodyPr>
          <a:lstStyle/>
          <a:p>
            <a:pPr marL="422041" indent="-422041">
              <a:lnSpc>
                <a:spcPct val="114000"/>
              </a:lnSpc>
              <a:spcBef>
                <a:spcPts val="1231"/>
              </a:spcBef>
              <a:buFont typeface="Arial" panose="020B0604020202020204" pitchFamily="34" charset="0"/>
              <a:buChar char="•"/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2015 — Постановка задачи построения семейства ОС</a:t>
            </a:r>
            <a:r>
              <a:rPr lang="ru-RU" sz="2400" dirty="0" smtClean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. </a:t>
            </a:r>
            <a:br>
              <a:rPr lang="ru-RU" sz="2400" dirty="0" smtClean="0">
                <a:solidFill>
                  <a:srgbClr val="222222"/>
                </a:solidFill>
                <a:latin typeface="PT Sans"/>
                <a:ea typeface="PT Sans"/>
                <a:cs typeface="PT Sans"/>
              </a:rPr>
            </a:br>
            <a:r>
              <a:rPr lang="ru-RU" sz="2400" dirty="0" smtClean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Лаврищева </a:t>
            </a:r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Е.М., Петренко А.К. Моделирование </a:t>
            </a:r>
            <a:r>
              <a:rPr lang="ru-RU" sz="2400" dirty="0" smtClean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семейств программных </a:t>
            </a:r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систем. Труды ИСП РАН, том 28, </a:t>
            </a:r>
            <a:r>
              <a:rPr lang="ru-RU" sz="2400" dirty="0" err="1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вып</a:t>
            </a:r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. 6, 2016, стр. 49-64. DOI:10.15514/ISPRAS-2016-28(6)-4</a:t>
            </a:r>
          </a:p>
          <a:p>
            <a:pPr marL="422041" indent="-422041">
              <a:lnSpc>
                <a:spcPct val="114000"/>
              </a:lnSpc>
              <a:spcBef>
                <a:spcPts val="1231"/>
              </a:spcBef>
              <a:buFont typeface="Arial" panose="020B0604020202020204" pitchFamily="34" charset="0"/>
              <a:buChar char="•"/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lang="ru-RU" sz="2708" dirty="0">
              <a:solidFill>
                <a:srgbClr val="222222"/>
              </a:solidFill>
              <a:latin typeface="PT Sans"/>
              <a:ea typeface="PT Sans"/>
              <a:cs typeface="PT Sans"/>
            </a:endParaRPr>
          </a:p>
          <a:p>
            <a:pPr marL="422041" indent="-422041" algn="just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0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lang="ru-RU" sz="2708" dirty="0"/>
          </a:p>
        </p:txBody>
      </p:sp>
      <p:sp>
        <p:nvSpPr>
          <p:cNvPr id="6" name="Номер слайда">
            <a:extLst>
              <a:ext uri="{FF2B5EF4-FFF2-40B4-BE49-F238E27FC236}">
                <a16:creationId xmlns:a16="http://schemas.microsoft.com/office/drawing/2014/main" xmlns="" id="{A0DA9C6F-677D-E148-D17F-BC51F1565898}"/>
              </a:ext>
            </a:extLst>
          </p:cNvPr>
          <p:cNvSpPr txBox="1">
            <a:spLocks/>
          </p:cNvSpPr>
          <p:nvPr/>
        </p:nvSpPr>
        <p:spPr>
          <a:xfrm>
            <a:off x="11054217" y="6272549"/>
            <a:ext cx="209351" cy="33855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GB" sz="1600" b="1" smtClean="0">
                <a:solidFill>
                  <a:srgbClr val="2659A4"/>
                </a:solidFill>
                <a:latin typeface="PT Sans" panose="020B0503020203020204" pitchFamily="34" charset="77"/>
              </a:rPr>
              <a:pPr/>
              <a:t>9</a:t>
            </a:fld>
            <a:endParaRPr lang="en-GB" sz="1600" b="1" dirty="0">
              <a:solidFill>
                <a:srgbClr val="2659A4"/>
              </a:solidFill>
              <a:latin typeface="PT Sans" panose="020B0503020203020204" pitchFamily="34" charset="77"/>
            </a:endParaRPr>
          </a:p>
        </p:txBody>
      </p:sp>
      <p:pic>
        <p:nvPicPr>
          <p:cNvPr id="7" name="Picture 8" descr="Picture 8">
            <a:extLst>
              <a:ext uri="{FF2B5EF4-FFF2-40B4-BE49-F238E27FC236}">
                <a16:creationId xmlns:a16="http://schemas.microsoft.com/office/drawing/2014/main" xmlns="" id="{CBFC43AB-AD9E-5970-903A-5D3BA9DD2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08" y="6192881"/>
            <a:ext cx="1583268" cy="41822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БОСРВ">
            <a:extLst>
              <a:ext uri="{FF2B5EF4-FFF2-40B4-BE49-F238E27FC236}">
                <a16:creationId xmlns:a16="http://schemas.microsoft.com/office/drawing/2014/main" xmlns="" id="{F222B3C7-7CA4-7CA7-2902-BBBE6DDCF2D7}"/>
              </a:ext>
            </a:extLst>
          </p:cNvPr>
          <p:cNvSpPr txBox="1"/>
          <p:nvPr/>
        </p:nvSpPr>
        <p:spPr>
          <a:xfrm>
            <a:off x="838199" y="61628"/>
            <a:ext cx="10113580" cy="163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270" rIns="56270" anchor="ctr">
            <a:normAutofit/>
          </a:bodyPr>
          <a:lstStyle>
            <a:lvl1pPr>
              <a:lnSpc>
                <a:spcPct val="90000"/>
              </a:lnSpc>
              <a:defRPr sz="5600">
                <a:solidFill>
                  <a:srgbClr val="2659A4"/>
                </a:solidFill>
                <a:latin typeface="Grishenko Novoye NBP Regular"/>
                <a:ea typeface="Grishenko Novoye NBP Regular"/>
                <a:cs typeface="Grishenko Novoye NBP Regular"/>
                <a:sym typeface="Grishenko Novoye NBP Regular"/>
              </a:defRPr>
            </a:lvl1pPr>
          </a:lstStyle>
          <a:p>
            <a:r>
              <a:rPr lang="ru-RU" sz="4800" b="1" dirty="0">
                <a:latin typeface="PT Sans" panose="020B0503020203020204" pitchFamily="34" charset="77"/>
              </a:rPr>
              <a:t>Развитие КЛОС в 2010-е годы</a:t>
            </a:r>
          </a:p>
        </p:txBody>
      </p:sp>
      <p:pic>
        <p:nvPicPr>
          <p:cNvPr id="9" name="Picture 2" descr="С 1984 года Евгений Федосов - академик Академии наук СССР.">
            <a:extLst>
              <a:ext uri="{FF2B5EF4-FFF2-40B4-BE49-F238E27FC236}">
                <a16:creationId xmlns:a16="http://schemas.microsoft.com/office/drawing/2014/main" xmlns="" id="{C765C519-C520-F8CD-A25D-3CF93E0BA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0" y="3570514"/>
            <a:ext cx="2867031" cy="19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DD1B980-7837-DD89-464E-B717B0210BFF}"/>
              </a:ext>
            </a:extLst>
          </p:cNvPr>
          <p:cNvSpPr txBox="1"/>
          <p:nvPr/>
        </p:nvSpPr>
        <p:spPr>
          <a:xfrm>
            <a:off x="479644" y="5615169"/>
            <a:ext cx="2783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Академик Е.А. Федосов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32B3AE6B-2BD6-6040-3B9E-A17C175C9191}"/>
              </a:ext>
            </a:extLst>
          </p:cNvPr>
          <p:cNvSpPr txBox="1"/>
          <p:nvPr/>
        </p:nvSpPr>
        <p:spPr>
          <a:xfrm>
            <a:off x="3423267" y="4810187"/>
            <a:ext cx="8328891" cy="2010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6270" rIns="56270">
            <a:normAutofit/>
          </a:bodyPr>
          <a:lstStyle/>
          <a:p>
            <a:pPr marL="422041" indent="-422041">
              <a:lnSpc>
                <a:spcPct val="114000"/>
              </a:lnSpc>
              <a:spcBef>
                <a:spcPts val="1231"/>
              </a:spcBef>
              <a:buFont typeface="Arial" panose="020B0604020202020204" pitchFamily="34" charset="0"/>
              <a:buChar char="•"/>
              <a:defRPr sz="24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400" dirty="0" smtClean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2016 </a:t>
            </a:r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— Начало работ совместно с ГосНИИАС </a:t>
            </a:r>
            <a:b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</a:br>
            <a:r>
              <a:rPr lang="en-US" sz="2400" dirty="0" err="1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JetOS</a:t>
            </a:r>
            <a:r>
              <a:rPr lang="en-US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 </a:t>
            </a:r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– </a:t>
            </a:r>
            <a:r>
              <a:rPr lang="ru-RU" sz="2400" dirty="0" err="1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микроядерная</a:t>
            </a:r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 ОСРВ с поддержкой </a:t>
            </a:r>
            <a:r>
              <a:rPr lang="en-US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ARINC</a:t>
            </a:r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 653 и обеспечением требований </a:t>
            </a:r>
            <a:r>
              <a:rPr lang="en-US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DO</a:t>
            </a:r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-178</a:t>
            </a:r>
            <a:r>
              <a:rPr lang="en-US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C </a:t>
            </a:r>
            <a:r>
              <a:rPr lang="ru-RU" sz="2400" dirty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для программных систем с уровнем критичности </a:t>
            </a:r>
            <a:r>
              <a:rPr lang="ru-RU" sz="2400" dirty="0" smtClean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«</a:t>
            </a:r>
            <a:r>
              <a:rPr lang="en-US" sz="2400" dirty="0" smtClean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A</a:t>
            </a:r>
            <a:r>
              <a:rPr lang="ru-RU" sz="2400" dirty="0" smtClean="0">
                <a:solidFill>
                  <a:srgbClr val="222222"/>
                </a:solidFill>
                <a:latin typeface="PT Sans"/>
                <a:ea typeface="PT Sans"/>
                <a:cs typeface="PT Sans"/>
              </a:rPr>
              <a:t>».</a:t>
            </a:r>
            <a:endParaRPr lang="ru-RU" sz="2400" dirty="0">
              <a:solidFill>
                <a:srgbClr val="222222"/>
              </a:solidFill>
              <a:latin typeface="PT Sans"/>
              <a:ea typeface="PT Sans"/>
              <a:cs typeface="PT Sans"/>
            </a:endParaRPr>
          </a:p>
          <a:p>
            <a:pPr marL="422041" indent="-422041" algn="just">
              <a:lnSpc>
                <a:spcPct val="90000"/>
              </a:lnSpc>
              <a:spcBef>
                <a:spcPts val="738"/>
              </a:spcBef>
              <a:buFont typeface="Arial" panose="020B0604020202020204" pitchFamily="34" charset="0"/>
              <a:buChar char="•"/>
              <a:defRPr sz="2000">
                <a:solidFill>
                  <a:srgbClr val="222222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lang="ru-RU" sz="2708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533" y="2880288"/>
            <a:ext cx="5059467" cy="192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5235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1353</Words>
  <Application>Microsoft Office PowerPoint</Application>
  <PresentationFormat>Произвольный</PresentationFormat>
  <Paragraphs>305</Paragraphs>
  <Slides>24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petrenko</cp:lastModifiedBy>
  <cp:revision>149</cp:revision>
  <cp:lastPrinted>2025-12-09T15:48:22Z</cp:lastPrinted>
  <dcterms:created xsi:type="dcterms:W3CDTF">2023-04-12T14:59:25Z</dcterms:created>
  <dcterms:modified xsi:type="dcterms:W3CDTF">2025-12-09T18:06:50Z</dcterms:modified>
</cp:coreProperties>
</file>